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oppins Bold" charset="1" panose="00000800000000000000"/>
      <p:regular r:id="rId19"/>
    </p:embeddedFont>
    <p:embeddedFont>
      <p:font typeface="Poppins" charset="1" panose="00000500000000000000"/>
      <p:regular r:id="rId20"/>
    </p:embeddedFont>
    <p:embeddedFont>
      <p:font typeface="Lato" charset="1" panose="020F0502020204030203"/>
      <p:regular r:id="rId21"/>
    </p:embeddedFont>
    <p:embeddedFont>
      <p:font typeface="Lato Bold" charset="1" panose="020F0502020204030203"/>
      <p:regular r:id="rId22"/>
    </p:embeddedFont>
    <p:embeddedFont>
      <p:font typeface="Open Sans Bold" charset="1" panose="020B08060305040202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 Id="rId4"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51837" y="289333"/>
            <a:ext cx="12112509" cy="8707633"/>
          </a:xfrm>
          <a:custGeom>
            <a:avLst/>
            <a:gdLst/>
            <a:ahLst/>
            <a:cxnLst/>
            <a:rect r="r" b="b" t="t" l="l"/>
            <a:pathLst>
              <a:path h="8707633" w="12112509">
                <a:moveTo>
                  <a:pt x="0" y="0"/>
                </a:moveTo>
                <a:lnTo>
                  <a:pt x="12112509" y="0"/>
                </a:lnTo>
                <a:lnTo>
                  <a:pt x="12112509" y="8707633"/>
                </a:lnTo>
                <a:lnTo>
                  <a:pt x="0" y="8707633"/>
                </a:lnTo>
                <a:lnTo>
                  <a:pt x="0" y="0"/>
                </a:lnTo>
                <a:close/>
              </a:path>
            </a:pathLst>
          </a:custGeom>
          <a:blipFill>
            <a:blip r:embed="rId2"/>
            <a:stretch>
              <a:fillRect l="0" t="-501" r="0" b="0"/>
            </a:stretch>
          </a:blipFill>
        </p:spPr>
      </p:sp>
      <p:sp>
        <p:nvSpPr>
          <p:cNvPr name="Freeform 3" id="3"/>
          <p:cNvSpPr/>
          <p:nvPr/>
        </p:nvSpPr>
        <p:spPr>
          <a:xfrm flipH="false" flipV="false" rot="0">
            <a:off x="507111" y="0"/>
            <a:ext cx="5682335" cy="2703999"/>
          </a:xfrm>
          <a:custGeom>
            <a:avLst/>
            <a:gdLst/>
            <a:ahLst/>
            <a:cxnLst/>
            <a:rect r="r" b="b" t="t" l="l"/>
            <a:pathLst>
              <a:path h="2703999" w="5682335">
                <a:moveTo>
                  <a:pt x="0" y="0"/>
                </a:moveTo>
                <a:lnTo>
                  <a:pt x="5682335" y="0"/>
                </a:lnTo>
                <a:lnTo>
                  <a:pt x="5682335" y="2703999"/>
                </a:lnTo>
                <a:lnTo>
                  <a:pt x="0" y="2703999"/>
                </a:lnTo>
                <a:lnTo>
                  <a:pt x="0" y="0"/>
                </a:lnTo>
                <a:close/>
              </a:path>
            </a:pathLst>
          </a:custGeom>
          <a:blipFill>
            <a:blip r:embed="rId3"/>
            <a:stretch>
              <a:fillRect l="-7919" t="0" r="-4860" b="0"/>
            </a:stretch>
          </a:blipFill>
        </p:spPr>
      </p:sp>
      <p:sp>
        <p:nvSpPr>
          <p:cNvPr name="TextBox 4" id="4"/>
          <p:cNvSpPr txBox="true"/>
          <p:nvPr/>
        </p:nvSpPr>
        <p:spPr>
          <a:xfrm rot="0">
            <a:off x="928665" y="2413563"/>
            <a:ext cx="11411477" cy="42228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DJ ART DESIGNER</a:t>
            </a:r>
          </a:p>
        </p:txBody>
      </p:sp>
      <p:sp>
        <p:nvSpPr>
          <p:cNvPr name="TextBox 5" id="5"/>
          <p:cNvSpPr txBox="true"/>
          <p:nvPr/>
        </p:nvSpPr>
        <p:spPr>
          <a:xfrm rot="0">
            <a:off x="928665" y="6833868"/>
            <a:ext cx="7762921" cy="1128395"/>
          </a:xfrm>
          <a:prstGeom prst="rect">
            <a:avLst/>
          </a:prstGeom>
        </p:spPr>
        <p:txBody>
          <a:bodyPr anchor="t" rtlCol="false" tIns="0" lIns="0" bIns="0" rIns="0">
            <a:spAutoFit/>
          </a:bodyPr>
          <a:lstStyle/>
          <a:p>
            <a:pPr algn="l">
              <a:lnSpc>
                <a:spcPts val="4480"/>
              </a:lnSpc>
            </a:pPr>
            <a:r>
              <a:rPr lang="en-US" sz="3200">
                <a:solidFill>
                  <a:srgbClr val="E5E1DA"/>
                </a:solidFill>
                <a:latin typeface="Poppins"/>
                <a:ea typeface="Poppins"/>
                <a:cs typeface="Poppins"/>
                <a:sym typeface="Poppins"/>
              </a:rPr>
              <a:t>Present Djavan BORIUS </a:t>
            </a:r>
          </a:p>
          <a:p>
            <a:pPr algn="l">
              <a:lnSpc>
                <a:spcPts val="4480"/>
              </a:lnSpc>
              <a:spcBef>
                <a:spcPct val="0"/>
              </a:spcBef>
            </a:pPr>
            <a:r>
              <a:rPr lang="en-US" sz="3200">
                <a:solidFill>
                  <a:srgbClr val="E5E1DA"/>
                </a:solidFill>
                <a:latin typeface="Poppins"/>
                <a:ea typeface="Poppins"/>
                <a:cs typeface="Poppins"/>
                <a:sym typeface="Poppins"/>
              </a:rPr>
              <a:t>and Andrea CRISAFULLI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sp>
        <p:nvSpPr>
          <p:cNvPr name="Freeform 4" id="4"/>
          <p:cNvSpPr/>
          <p:nvPr/>
        </p:nvSpPr>
        <p:spPr>
          <a:xfrm flipH="false" flipV="false" rot="0">
            <a:off x="830884" y="1415070"/>
            <a:ext cx="16626231" cy="8063722"/>
          </a:xfrm>
          <a:custGeom>
            <a:avLst/>
            <a:gdLst/>
            <a:ahLst/>
            <a:cxnLst/>
            <a:rect r="r" b="b" t="t" l="l"/>
            <a:pathLst>
              <a:path h="8063722" w="16626231">
                <a:moveTo>
                  <a:pt x="0" y="0"/>
                </a:moveTo>
                <a:lnTo>
                  <a:pt x="16626232" y="0"/>
                </a:lnTo>
                <a:lnTo>
                  <a:pt x="16626232" y="8063723"/>
                </a:lnTo>
                <a:lnTo>
                  <a:pt x="0" y="8063723"/>
                </a:lnTo>
                <a:lnTo>
                  <a:pt x="0" y="0"/>
                </a:lnTo>
                <a:close/>
              </a:path>
            </a:pathLst>
          </a:custGeom>
          <a:blipFill>
            <a:blip r:embed="rId4"/>
            <a:stretch>
              <a:fillRect l="0" t="0" r="0" b="0"/>
            </a:stretch>
          </a:blipFill>
        </p:spPr>
      </p:sp>
      <p:grpSp>
        <p:nvGrpSpPr>
          <p:cNvPr name="Group 5" id="5"/>
          <p:cNvGrpSpPr/>
          <p:nvPr/>
        </p:nvGrpSpPr>
        <p:grpSpPr>
          <a:xfrm rot="0">
            <a:off x="1381856" y="4728209"/>
            <a:ext cx="5853375" cy="4331114"/>
            <a:chOff x="0" y="0"/>
            <a:chExt cx="1098476" cy="812800"/>
          </a:xfrm>
        </p:grpSpPr>
        <p:sp>
          <p:nvSpPr>
            <p:cNvPr name="Freeform 6" id="6"/>
            <p:cNvSpPr/>
            <p:nvPr/>
          </p:nvSpPr>
          <p:spPr>
            <a:xfrm flipH="false" flipV="false" rot="0">
              <a:off x="0" y="0"/>
              <a:ext cx="1098476" cy="812800"/>
            </a:xfrm>
            <a:custGeom>
              <a:avLst/>
              <a:gdLst/>
              <a:ahLst/>
              <a:cxnLst/>
              <a:rect r="r" b="b" t="t" l="l"/>
              <a:pathLst>
                <a:path h="812800" w="1098476">
                  <a:moveTo>
                    <a:pt x="549238" y="0"/>
                  </a:moveTo>
                  <a:cubicBezTo>
                    <a:pt x="245902" y="0"/>
                    <a:pt x="0" y="181951"/>
                    <a:pt x="0" y="406400"/>
                  </a:cubicBezTo>
                  <a:cubicBezTo>
                    <a:pt x="0" y="630849"/>
                    <a:pt x="245902" y="812800"/>
                    <a:pt x="549238" y="812800"/>
                  </a:cubicBezTo>
                  <a:cubicBezTo>
                    <a:pt x="852574" y="812800"/>
                    <a:pt x="1098476" y="630849"/>
                    <a:pt x="1098476" y="406400"/>
                  </a:cubicBezTo>
                  <a:cubicBezTo>
                    <a:pt x="1098476" y="181951"/>
                    <a:pt x="852574" y="0"/>
                    <a:pt x="549238" y="0"/>
                  </a:cubicBezTo>
                  <a:close/>
                </a:path>
              </a:pathLst>
            </a:custGeom>
            <a:solidFill>
              <a:srgbClr val="000000">
                <a:alpha val="0"/>
              </a:srgbClr>
            </a:solidFill>
            <a:ln w="38100" cap="sq">
              <a:solidFill>
                <a:srgbClr val="D50E0E"/>
              </a:solidFill>
              <a:prstDash val="solid"/>
              <a:miter/>
            </a:ln>
          </p:spPr>
        </p:sp>
        <p:sp>
          <p:nvSpPr>
            <p:cNvPr name="TextBox 7" id="7"/>
            <p:cNvSpPr txBox="true"/>
            <p:nvPr/>
          </p:nvSpPr>
          <p:spPr>
            <a:xfrm>
              <a:off x="102982" y="38100"/>
              <a:ext cx="892512"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525413" y="36397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TOUCHDESIGNER</a:t>
            </a:r>
          </a:p>
        </p:txBody>
      </p:sp>
      <p:grpSp>
        <p:nvGrpSpPr>
          <p:cNvPr name="Group 9" id="9"/>
          <p:cNvGrpSpPr/>
          <p:nvPr/>
        </p:nvGrpSpPr>
        <p:grpSpPr>
          <a:xfrm rot="0">
            <a:off x="8175926" y="3281375"/>
            <a:ext cx="6625188" cy="4331114"/>
            <a:chOff x="0" y="0"/>
            <a:chExt cx="1243318" cy="812800"/>
          </a:xfrm>
        </p:grpSpPr>
        <p:sp>
          <p:nvSpPr>
            <p:cNvPr name="Freeform 10" id="10"/>
            <p:cNvSpPr/>
            <p:nvPr/>
          </p:nvSpPr>
          <p:spPr>
            <a:xfrm flipH="false" flipV="false" rot="0">
              <a:off x="0" y="0"/>
              <a:ext cx="1243318" cy="812800"/>
            </a:xfrm>
            <a:custGeom>
              <a:avLst/>
              <a:gdLst/>
              <a:ahLst/>
              <a:cxnLst/>
              <a:rect r="r" b="b" t="t" l="l"/>
              <a:pathLst>
                <a:path h="812800" w="1243318">
                  <a:moveTo>
                    <a:pt x="621659" y="0"/>
                  </a:moveTo>
                  <a:cubicBezTo>
                    <a:pt x="278326" y="0"/>
                    <a:pt x="0" y="181951"/>
                    <a:pt x="0" y="406400"/>
                  </a:cubicBezTo>
                  <a:cubicBezTo>
                    <a:pt x="0" y="630849"/>
                    <a:pt x="278326" y="812800"/>
                    <a:pt x="621659" y="812800"/>
                  </a:cubicBezTo>
                  <a:cubicBezTo>
                    <a:pt x="964992" y="812800"/>
                    <a:pt x="1243318" y="630849"/>
                    <a:pt x="1243318" y="406400"/>
                  </a:cubicBezTo>
                  <a:cubicBezTo>
                    <a:pt x="1243318" y="181951"/>
                    <a:pt x="964992" y="0"/>
                    <a:pt x="621659" y="0"/>
                  </a:cubicBezTo>
                  <a:close/>
                </a:path>
              </a:pathLst>
            </a:custGeom>
            <a:solidFill>
              <a:srgbClr val="000000">
                <a:alpha val="0"/>
              </a:srgbClr>
            </a:solidFill>
            <a:ln w="38100" cap="sq">
              <a:solidFill>
                <a:srgbClr val="D50E0E"/>
              </a:solidFill>
              <a:prstDash val="solid"/>
              <a:miter/>
            </a:ln>
          </p:spPr>
        </p:sp>
        <p:sp>
          <p:nvSpPr>
            <p:cNvPr name="TextBox 11" id="11"/>
            <p:cNvSpPr txBox="true"/>
            <p:nvPr/>
          </p:nvSpPr>
          <p:spPr>
            <a:xfrm>
              <a:off x="116561" y="38100"/>
              <a:ext cx="1010196"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381856" y="1580354"/>
            <a:ext cx="9527108" cy="1964595"/>
            <a:chOff x="0" y="0"/>
            <a:chExt cx="1787908" cy="368686"/>
          </a:xfrm>
        </p:grpSpPr>
        <p:sp>
          <p:nvSpPr>
            <p:cNvPr name="Freeform 13" id="13"/>
            <p:cNvSpPr/>
            <p:nvPr/>
          </p:nvSpPr>
          <p:spPr>
            <a:xfrm flipH="false" flipV="false" rot="0">
              <a:off x="0" y="0"/>
              <a:ext cx="1787908" cy="368686"/>
            </a:xfrm>
            <a:custGeom>
              <a:avLst/>
              <a:gdLst/>
              <a:ahLst/>
              <a:cxnLst/>
              <a:rect r="r" b="b" t="t" l="l"/>
              <a:pathLst>
                <a:path h="368686" w="1787908">
                  <a:moveTo>
                    <a:pt x="893954" y="0"/>
                  </a:moveTo>
                  <a:cubicBezTo>
                    <a:pt x="400237" y="0"/>
                    <a:pt x="0" y="82533"/>
                    <a:pt x="0" y="184343"/>
                  </a:cubicBezTo>
                  <a:cubicBezTo>
                    <a:pt x="0" y="286153"/>
                    <a:pt x="400237" y="368686"/>
                    <a:pt x="893954" y="368686"/>
                  </a:cubicBezTo>
                  <a:cubicBezTo>
                    <a:pt x="1387671" y="368686"/>
                    <a:pt x="1787908" y="286153"/>
                    <a:pt x="1787908" y="184343"/>
                  </a:cubicBezTo>
                  <a:cubicBezTo>
                    <a:pt x="1787908" y="82533"/>
                    <a:pt x="1387671" y="0"/>
                    <a:pt x="893954" y="0"/>
                  </a:cubicBezTo>
                  <a:close/>
                </a:path>
              </a:pathLst>
            </a:custGeom>
            <a:solidFill>
              <a:srgbClr val="000000">
                <a:alpha val="0"/>
              </a:srgbClr>
            </a:solidFill>
            <a:ln w="38100" cap="sq">
              <a:solidFill>
                <a:srgbClr val="D50E0E"/>
              </a:solidFill>
              <a:prstDash val="solid"/>
              <a:miter/>
            </a:ln>
          </p:spPr>
        </p:sp>
        <p:sp>
          <p:nvSpPr>
            <p:cNvPr name="TextBox 14" id="14"/>
            <p:cNvSpPr txBox="true"/>
            <p:nvPr/>
          </p:nvSpPr>
          <p:spPr>
            <a:xfrm>
              <a:off x="167616" y="-3536"/>
              <a:ext cx="1452675" cy="337658"/>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8344963" y="6006671"/>
            <a:ext cx="6625188" cy="887095"/>
          </a:xfrm>
          <a:prstGeom prst="rect">
            <a:avLst/>
          </a:prstGeom>
        </p:spPr>
        <p:txBody>
          <a:bodyPr anchor="t" rtlCol="false" tIns="0" lIns="0" bIns="0" rIns="0">
            <a:spAutoFit/>
          </a:bodyPr>
          <a:lstStyle/>
          <a:p>
            <a:pPr algn="ctr">
              <a:lnSpc>
                <a:spcPts val="7279"/>
              </a:lnSpc>
            </a:pPr>
            <a:r>
              <a:rPr lang="en-US" sz="5199" b="true">
                <a:solidFill>
                  <a:srgbClr val="D33C3C"/>
                </a:solidFill>
                <a:latin typeface="Open Sans Bold"/>
                <a:ea typeface="Open Sans Bold"/>
                <a:cs typeface="Open Sans Bold"/>
                <a:sym typeface="Open Sans Bold"/>
              </a:rPr>
              <a:t>TOP for color</a:t>
            </a:r>
          </a:p>
        </p:txBody>
      </p:sp>
      <p:sp>
        <p:nvSpPr>
          <p:cNvPr name="TextBox 16" id="16"/>
          <p:cNvSpPr txBox="true"/>
          <p:nvPr/>
        </p:nvSpPr>
        <p:spPr>
          <a:xfrm rot="0">
            <a:off x="0" y="6784627"/>
            <a:ext cx="3283384" cy="1598574"/>
          </a:xfrm>
          <a:prstGeom prst="rect">
            <a:avLst/>
          </a:prstGeom>
        </p:spPr>
        <p:txBody>
          <a:bodyPr anchor="t" rtlCol="false" tIns="0" lIns="0" bIns="0" rIns="0">
            <a:spAutoFit/>
          </a:bodyPr>
          <a:lstStyle/>
          <a:p>
            <a:pPr algn="ctr">
              <a:lnSpc>
                <a:spcPts val="4251"/>
              </a:lnSpc>
            </a:pPr>
            <a:r>
              <a:rPr lang="en-US" sz="3036" b="true">
                <a:solidFill>
                  <a:srgbClr val="D33C3C"/>
                </a:solidFill>
                <a:latin typeface="Open Sans Bold"/>
                <a:ea typeface="Open Sans Bold"/>
                <a:cs typeface="Open Sans Bold"/>
                <a:sym typeface="Open Sans Bold"/>
              </a:rPr>
              <a:t>CHOP to collect and interpret OSC message</a:t>
            </a:r>
          </a:p>
        </p:txBody>
      </p:sp>
      <p:sp>
        <p:nvSpPr>
          <p:cNvPr name="TextBox 17" id="17"/>
          <p:cNvSpPr txBox="true"/>
          <p:nvPr/>
        </p:nvSpPr>
        <p:spPr>
          <a:xfrm rot="0">
            <a:off x="393882" y="1301439"/>
            <a:ext cx="3914662" cy="1261213"/>
          </a:xfrm>
          <a:prstGeom prst="rect">
            <a:avLst/>
          </a:prstGeom>
        </p:spPr>
        <p:txBody>
          <a:bodyPr anchor="t" rtlCol="false" tIns="0" lIns="0" bIns="0" rIns="0">
            <a:spAutoFit/>
          </a:bodyPr>
          <a:lstStyle/>
          <a:p>
            <a:pPr algn="ctr">
              <a:lnSpc>
                <a:spcPts val="5068"/>
              </a:lnSpc>
            </a:pPr>
            <a:r>
              <a:rPr lang="en-US" sz="3620" b="true">
                <a:solidFill>
                  <a:srgbClr val="D33C3C"/>
                </a:solidFill>
                <a:latin typeface="Open Sans Bold"/>
                <a:ea typeface="Open Sans Bold"/>
                <a:cs typeface="Open Sans Bold"/>
                <a:sym typeface="Open Sans Bold"/>
              </a:rPr>
              <a:t>CHOP noise</a:t>
            </a:r>
          </a:p>
          <a:p>
            <a:pPr algn="ctr">
              <a:lnSpc>
                <a:spcPts val="5068"/>
              </a:lnSpc>
            </a:pPr>
            <a:r>
              <a:rPr lang="en-US" sz="3620" b="true">
                <a:solidFill>
                  <a:srgbClr val="D33C3C"/>
                </a:solidFill>
                <a:latin typeface="Open Sans Bold"/>
                <a:ea typeface="Open Sans Bold"/>
                <a:cs typeface="Open Sans Bold"/>
                <a:sym typeface="Open Sans Bold"/>
              </a:rPr>
              <a:t>and loop</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319527" y="1082807"/>
            <a:ext cx="7155321" cy="6238355"/>
          </a:xfrm>
          <a:custGeom>
            <a:avLst/>
            <a:gdLst/>
            <a:ahLst/>
            <a:cxnLst/>
            <a:rect r="r" b="b" t="t" l="l"/>
            <a:pathLst>
              <a:path h="6238355" w="7155321">
                <a:moveTo>
                  <a:pt x="0" y="0"/>
                </a:moveTo>
                <a:lnTo>
                  <a:pt x="7155321" y="0"/>
                </a:lnTo>
                <a:lnTo>
                  <a:pt x="7155321" y="6238355"/>
                </a:lnTo>
                <a:lnTo>
                  <a:pt x="0" y="6238355"/>
                </a:lnTo>
                <a:lnTo>
                  <a:pt x="0" y="0"/>
                </a:lnTo>
                <a:close/>
              </a:path>
            </a:pathLst>
          </a:custGeom>
          <a:blipFill>
            <a:blip r:embed="rId2"/>
            <a:stretch>
              <a:fillRect l="0" t="-2908" r="0" b="-15033"/>
            </a:stretch>
          </a:blipFill>
        </p:spPr>
      </p:sp>
      <p:grpSp>
        <p:nvGrpSpPr>
          <p:cNvPr name="Group 3" id="3"/>
          <p:cNvGrpSpPr/>
          <p:nvPr/>
        </p:nvGrpSpPr>
        <p:grpSpPr>
          <a:xfrm rot="0">
            <a:off x="1028700" y="1067140"/>
            <a:ext cx="7449467" cy="2281016"/>
            <a:chOff x="0" y="0"/>
            <a:chExt cx="1797245" cy="550314"/>
          </a:xfrm>
        </p:grpSpPr>
        <p:sp>
          <p:nvSpPr>
            <p:cNvPr name="Freeform 4" id="4"/>
            <p:cNvSpPr/>
            <p:nvPr/>
          </p:nvSpPr>
          <p:spPr>
            <a:xfrm flipH="false" flipV="false" rot="0">
              <a:off x="0" y="0"/>
              <a:ext cx="1797245" cy="550314"/>
            </a:xfrm>
            <a:custGeom>
              <a:avLst/>
              <a:gdLst/>
              <a:ahLst/>
              <a:cxnLst/>
              <a:rect r="r" b="b" t="t" l="l"/>
              <a:pathLst>
                <a:path h="550314" w="1797245">
                  <a:moveTo>
                    <a:pt x="62355" y="0"/>
                  </a:moveTo>
                  <a:lnTo>
                    <a:pt x="1734889" y="0"/>
                  </a:lnTo>
                  <a:cubicBezTo>
                    <a:pt x="1769327" y="0"/>
                    <a:pt x="1797245" y="27918"/>
                    <a:pt x="1797245" y="62355"/>
                  </a:cubicBezTo>
                  <a:lnTo>
                    <a:pt x="1797245" y="487958"/>
                  </a:lnTo>
                  <a:cubicBezTo>
                    <a:pt x="1797245" y="522396"/>
                    <a:pt x="1769327" y="550314"/>
                    <a:pt x="1734889" y="550314"/>
                  </a:cubicBezTo>
                  <a:lnTo>
                    <a:pt x="62355" y="550314"/>
                  </a:lnTo>
                  <a:cubicBezTo>
                    <a:pt x="27918" y="550314"/>
                    <a:pt x="0" y="522396"/>
                    <a:pt x="0" y="487958"/>
                  </a:cubicBezTo>
                  <a:lnTo>
                    <a:pt x="0" y="62355"/>
                  </a:lnTo>
                  <a:cubicBezTo>
                    <a:pt x="0" y="27918"/>
                    <a:pt x="27918" y="0"/>
                    <a:pt x="62355"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58841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8700" y="6761646"/>
            <a:ext cx="7449467" cy="1676288"/>
            <a:chOff x="0" y="0"/>
            <a:chExt cx="1797245" cy="404418"/>
          </a:xfrm>
        </p:grpSpPr>
        <p:sp>
          <p:nvSpPr>
            <p:cNvPr name="Freeform 7" id="7"/>
            <p:cNvSpPr/>
            <p:nvPr/>
          </p:nvSpPr>
          <p:spPr>
            <a:xfrm flipH="false" flipV="false" rot="0">
              <a:off x="0" y="0"/>
              <a:ext cx="1797245" cy="404418"/>
            </a:xfrm>
            <a:custGeom>
              <a:avLst/>
              <a:gdLst/>
              <a:ahLst/>
              <a:cxnLst/>
              <a:rect r="r" b="b" t="t" l="l"/>
              <a:pathLst>
                <a:path h="404418" w="1797245">
                  <a:moveTo>
                    <a:pt x="62355" y="0"/>
                  </a:moveTo>
                  <a:lnTo>
                    <a:pt x="1734889" y="0"/>
                  </a:lnTo>
                  <a:cubicBezTo>
                    <a:pt x="1769327" y="0"/>
                    <a:pt x="1797245" y="27918"/>
                    <a:pt x="1797245" y="62355"/>
                  </a:cubicBezTo>
                  <a:lnTo>
                    <a:pt x="1797245" y="342063"/>
                  </a:lnTo>
                  <a:cubicBezTo>
                    <a:pt x="1797245" y="376501"/>
                    <a:pt x="1769327" y="404418"/>
                    <a:pt x="1734889" y="404418"/>
                  </a:cubicBezTo>
                  <a:lnTo>
                    <a:pt x="62355" y="404418"/>
                  </a:lnTo>
                  <a:cubicBezTo>
                    <a:pt x="27918" y="404418"/>
                    <a:pt x="0" y="376501"/>
                    <a:pt x="0" y="342063"/>
                  </a:cubicBezTo>
                  <a:lnTo>
                    <a:pt x="0" y="62355"/>
                  </a:lnTo>
                  <a:cubicBezTo>
                    <a:pt x="0" y="27918"/>
                    <a:pt x="27918" y="0"/>
                    <a:pt x="62355" y="0"/>
                  </a:cubicBezTo>
                  <a:close/>
                </a:path>
              </a:pathLst>
            </a:custGeom>
            <a:solidFill>
              <a:srgbClr val="000000"/>
            </a:solidFill>
            <a:ln w="38100" cap="rnd">
              <a:solidFill>
                <a:srgbClr val="FFD944"/>
              </a:solidFill>
              <a:prstDash val="solid"/>
              <a:round/>
            </a:ln>
          </p:spPr>
        </p:sp>
        <p:sp>
          <p:nvSpPr>
            <p:cNvPr name="TextBox 8" id="8"/>
            <p:cNvSpPr txBox="true"/>
            <p:nvPr/>
          </p:nvSpPr>
          <p:spPr>
            <a:xfrm>
              <a:off x="0" y="-38100"/>
              <a:ext cx="1797245" cy="44251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028700" y="3886122"/>
            <a:ext cx="7449467" cy="2457101"/>
            <a:chOff x="0" y="0"/>
            <a:chExt cx="1797245" cy="592796"/>
          </a:xfrm>
        </p:grpSpPr>
        <p:sp>
          <p:nvSpPr>
            <p:cNvPr name="Freeform 10" id="10"/>
            <p:cNvSpPr/>
            <p:nvPr/>
          </p:nvSpPr>
          <p:spPr>
            <a:xfrm flipH="false" flipV="false" rot="0">
              <a:off x="0" y="0"/>
              <a:ext cx="1797245" cy="592796"/>
            </a:xfrm>
            <a:custGeom>
              <a:avLst/>
              <a:gdLst/>
              <a:ahLst/>
              <a:cxnLst/>
              <a:rect r="r" b="b" t="t" l="l"/>
              <a:pathLst>
                <a:path h="592796" w="1797245">
                  <a:moveTo>
                    <a:pt x="62355" y="0"/>
                  </a:moveTo>
                  <a:lnTo>
                    <a:pt x="1734889" y="0"/>
                  </a:lnTo>
                  <a:cubicBezTo>
                    <a:pt x="1769327" y="0"/>
                    <a:pt x="1797245" y="27918"/>
                    <a:pt x="1797245" y="62355"/>
                  </a:cubicBezTo>
                  <a:lnTo>
                    <a:pt x="1797245" y="530440"/>
                  </a:lnTo>
                  <a:cubicBezTo>
                    <a:pt x="1797245" y="564878"/>
                    <a:pt x="1769327" y="592796"/>
                    <a:pt x="1734889" y="592796"/>
                  </a:cubicBezTo>
                  <a:lnTo>
                    <a:pt x="62355" y="592796"/>
                  </a:lnTo>
                  <a:cubicBezTo>
                    <a:pt x="45818" y="592796"/>
                    <a:pt x="29957" y="586226"/>
                    <a:pt x="18264" y="574532"/>
                  </a:cubicBezTo>
                  <a:cubicBezTo>
                    <a:pt x="6570" y="562838"/>
                    <a:pt x="0" y="546978"/>
                    <a:pt x="0" y="530440"/>
                  </a:cubicBezTo>
                  <a:lnTo>
                    <a:pt x="0" y="62355"/>
                  </a:lnTo>
                  <a:cubicBezTo>
                    <a:pt x="0" y="27918"/>
                    <a:pt x="27918" y="0"/>
                    <a:pt x="62355" y="0"/>
                  </a:cubicBezTo>
                  <a:close/>
                </a:path>
              </a:pathLst>
            </a:custGeom>
            <a:solidFill>
              <a:srgbClr val="000000"/>
            </a:solidFill>
            <a:ln w="38100" cap="rnd">
              <a:solidFill>
                <a:srgbClr val="FBF9F1"/>
              </a:solidFill>
              <a:prstDash val="solid"/>
              <a:round/>
            </a:ln>
          </p:spPr>
        </p:sp>
        <p:sp>
          <p:nvSpPr>
            <p:cNvPr name="TextBox 11" id="11"/>
            <p:cNvSpPr txBox="true"/>
            <p:nvPr/>
          </p:nvSpPr>
          <p:spPr>
            <a:xfrm>
              <a:off x="0" y="-38100"/>
              <a:ext cx="1797245" cy="630896"/>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1556535" y="7054053"/>
            <a:ext cx="499112" cy="502884"/>
          </a:xfrm>
          <a:custGeom>
            <a:avLst/>
            <a:gdLst/>
            <a:ahLst/>
            <a:cxnLst/>
            <a:rect r="r" b="b" t="t" l="l"/>
            <a:pathLst>
              <a:path h="502884" w="499112">
                <a:moveTo>
                  <a:pt x="0" y="0"/>
                </a:moveTo>
                <a:lnTo>
                  <a:pt x="499112" y="0"/>
                </a:lnTo>
                <a:lnTo>
                  <a:pt x="499112" y="502884"/>
                </a:lnTo>
                <a:lnTo>
                  <a:pt x="0" y="502884"/>
                </a:lnTo>
                <a:lnTo>
                  <a:pt x="0" y="0"/>
                </a:lnTo>
                <a:close/>
              </a:path>
            </a:pathLst>
          </a:custGeom>
          <a:blipFill>
            <a:blip r:embed="rId3"/>
            <a:stretch>
              <a:fillRect l="0" t="0" r="0" b="0"/>
            </a:stretch>
          </a:blipFill>
        </p:spPr>
      </p:sp>
      <p:grpSp>
        <p:nvGrpSpPr>
          <p:cNvPr name="Group 13" id="13"/>
          <p:cNvGrpSpPr/>
          <p:nvPr/>
        </p:nvGrpSpPr>
        <p:grpSpPr>
          <a:xfrm rot="0">
            <a:off x="10060457" y="7599790"/>
            <a:ext cx="7890794" cy="2468014"/>
            <a:chOff x="0" y="0"/>
            <a:chExt cx="2078234" cy="650012"/>
          </a:xfrm>
        </p:grpSpPr>
        <p:sp>
          <p:nvSpPr>
            <p:cNvPr name="Freeform 14" id="14"/>
            <p:cNvSpPr/>
            <p:nvPr/>
          </p:nvSpPr>
          <p:spPr>
            <a:xfrm flipH="false" flipV="false" rot="0">
              <a:off x="0" y="0"/>
              <a:ext cx="2078234" cy="650012"/>
            </a:xfrm>
            <a:custGeom>
              <a:avLst/>
              <a:gdLst/>
              <a:ahLst/>
              <a:cxnLst/>
              <a:rect r="r" b="b" t="t" l="l"/>
              <a:pathLst>
                <a:path h="650012" w="2078234">
                  <a:moveTo>
                    <a:pt x="19623" y="0"/>
                  </a:moveTo>
                  <a:lnTo>
                    <a:pt x="2058611" y="0"/>
                  </a:lnTo>
                  <a:cubicBezTo>
                    <a:pt x="2069448" y="0"/>
                    <a:pt x="2078234" y="8785"/>
                    <a:pt x="2078234" y="19623"/>
                  </a:cubicBezTo>
                  <a:lnTo>
                    <a:pt x="2078234" y="630389"/>
                  </a:lnTo>
                  <a:cubicBezTo>
                    <a:pt x="2078234" y="635594"/>
                    <a:pt x="2076166" y="640585"/>
                    <a:pt x="2072486" y="644265"/>
                  </a:cubicBezTo>
                  <a:cubicBezTo>
                    <a:pt x="2068806" y="647945"/>
                    <a:pt x="2063815" y="650012"/>
                    <a:pt x="2058611" y="650012"/>
                  </a:cubicBezTo>
                  <a:lnTo>
                    <a:pt x="19623" y="650012"/>
                  </a:lnTo>
                  <a:cubicBezTo>
                    <a:pt x="8785" y="650012"/>
                    <a:pt x="0" y="641227"/>
                    <a:pt x="0" y="630389"/>
                  </a:cubicBezTo>
                  <a:lnTo>
                    <a:pt x="0" y="19623"/>
                  </a:lnTo>
                  <a:cubicBezTo>
                    <a:pt x="0" y="14418"/>
                    <a:pt x="2067" y="9427"/>
                    <a:pt x="5747" y="5747"/>
                  </a:cubicBezTo>
                  <a:cubicBezTo>
                    <a:pt x="9427" y="2067"/>
                    <a:pt x="14418" y="0"/>
                    <a:pt x="19623" y="0"/>
                  </a:cubicBezTo>
                  <a:close/>
                </a:path>
              </a:pathLst>
            </a:custGeom>
            <a:solidFill>
              <a:srgbClr val="FBF9F1"/>
            </a:solidFill>
            <a:ln w="38100" cap="sq">
              <a:solidFill>
                <a:srgbClr val="FBF9F1"/>
              </a:solidFill>
              <a:prstDash val="solid"/>
              <a:miter/>
            </a:ln>
          </p:spPr>
        </p:sp>
        <p:sp>
          <p:nvSpPr>
            <p:cNvPr name="TextBox 15" id="15"/>
            <p:cNvSpPr txBox="true"/>
            <p:nvPr/>
          </p:nvSpPr>
          <p:spPr>
            <a:xfrm>
              <a:off x="0" y="-38100"/>
              <a:ext cx="2078234" cy="688112"/>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0">
            <a:off x="1568389" y="4135189"/>
            <a:ext cx="487258" cy="499112"/>
          </a:xfrm>
          <a:custGeom>
            <a:avLst/>
            <a:gdLst/>
            <a:ahLst/>
            <a:cxnLst/>
            <a:rect r="r" b="b" t="t" l="l"/>
            <a:pathLst>
              <a:path h="499112" w="487258">
                <a:moveTo>
                  <a:pt x="0" y="0"/>
                </a:moveTo>
                <a:lnTo>
                  <a:pt x="487258" y="0"/>
                </a:lnTo>
                <a:lnTo>
                  <a:pt x="487258" y="499112"/>
                </a:lnTo>
                <a:lnTo>
                  <a:pt x="0" y="499112"/>
                </a:lnTo>
                <a:lnTo>
                  <a:pt x="0" y="0"/>
                </a:lnTo>
                <a:close/>
              </a:path>
            </a:pathLst>
          </a:custGeom>
          <a:blipFill>
            <a:blip r:embed="rId4"/>
            <a:stretch>
              <a:fillRect l="0" t="0" r="0" b="0"/>
            </a:stretch>
          </a:blipFill>
        </p:spPr>
      </p:sp>
      <p:sp>
        <p:nvSpPr>
          <p:cNvPr name="TextBox 17" id="17"/>
          <p:cNvSpPr txBox="true"/>
          <p:nvPr/>
        </p:nvSpPr>
        <p:spPr>
          <a:xfrm rot="0">
            <a:off x="3217763" y="141464"/>
            <a:ext cx="118524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MODULE 4 : INTERACTIVE PAINTING</a:t>
            </a:r>
          </a:p>
        </p:txBody>
      </p:sp>
      <p:sp>
        <p:nvSpPr>
          <p:cNvPr name="TextBox 18" id="18"/>
          <p:cNvSpPr txBox="true"/>
          <p:nvPr/>
        </p:nvSpPr>
        <p:spPr>
          <a:xfrm rot="0">
            <a:off x="2426141" y="7046607"/>
            <a:ext cx="5422889" cy="953985"/>
          </a:xfrm>
          <a:prstGeom prst="rect">
            <a:avLst/>
          </a:prstGeom>
        </p:spPr>
        <p:txBody>
          <a:bodyPr anchor="t" rtlCol="false" tIns="0" lIns="0" bIns="0" rIns="0">
            <a:spAutoFit/>
          </a:bodyPr>
          <a:lstStyle/>
          <a:p>
            <a:pPr algn="l">
              <a:lnSpc>
                <a:spcPts val="3820"/>
              </a:lnSpc>
              <a:spcBef>
                <a:spcPct val="0"/>
              </a:spcBef>
            </a:pPr>
            <a:r>
              <a:rPr lang="en-US" b="true" sz="2729">
                <a:solidFill>
                  <a:srgbClr val="FFD944"/>
                </a:solidFill>
                <a:latin typeface="Lato Bold"/>
                <a:ea typeface="Lato Bold"/>
                <a:cs typeface="Lato Bold"/>
                <a:sym typeface="Lato Bold"/>
              </a:rPr>
              <a:t>3RD : DANCE AS MUCH AS YOU CAN !</a:t>
            </a:r>
          </a:p>
        </p:txBody>
      </p:sp>
      <p:sp>
        <p:nvSpPr>
          <p:cNvPr name="TextBox 19" id="19"/>
          <p:cNvSpPr txBox="true"/>
          <p:nvPr/>
        </p:nvSpPr>
        <p:spPr>
          <a:xfrm rot="0">
            <a:off x="10369869" y="7782492"/>
            <a:ext cx="7283000" cy="824865"/>
          </a:xfrm>
          <a:prstGeom prst="rect">
            <a:avLst/>
          </a:prstGeom>
        </p:spPr>
        <p:txBody>
          <a:bodyPr anchor="t" rtlCol="false" tIns="0" lIns="0" bIns="0" rIns="0">
            <a:spAutoFit/>
          </a:bodyPr>
          <a:lstStyle/>
          <a:p>
            <a:pPr algn="l">
              <a:lnSpc>
                <a:spcPts val="3359"/>
              </a:lnSpc>
              <a:spcBef>
                <a:spcPct val="0"/>
              </a:spcBef>
            </a:pPr>
            <a:r>
              <a:rPr lang="en-US" sz="2399">
                <a:solidFill>
                  <a:srgbClr val="000000"/>
                </a:solidFill>
                <a:latin typeface="Lato"/>
                <a:ea typeface="Lato"/>
                <a:cs typeface="Lato"/>
                <a:sym typeface="Lato"/>
              </a:rPr>
              <a:t>Sensor used during demo : sensor2OSC on android with 2 phones</a:t>
            </a:r>
          </a:p>
        </p:txBody>
      </p:sp>
      <p:sp>
        <p:nvSpPr>
          <p:cNvPr name="Freeform 20" id="20"/>
          <p:cNvSpPr/>
          <p:nvPr/>
        </p:nvSpPr>
        <p:spPr>
          <a:xfrm flipH="false" flipV="false" rot="0">
            <a:off x="1568389" y="1410150"/>
            <a:ext cx="487258" cy="499112"/>
          </a:xfrm>
          <a:custGeom>
            <a:avLst/>
            <a:gdLst/>
            <a:ahLst/>
            <a:cxnLst/>
            <a:rect r="r" b="b" t="t" l="l"/>
            <a:pathLst>
              <a:path h="499112" w="487258">
                <a:moveTo>
                  <a:pt x="0" y="0"/>
                </a:moveTo>
                <a:lnTo>
                  <a:pt x="487258" y="0"/>
                </a:lnTo>
                <a:lnTo>
                  <a:pt x="487258" y="499112"/>
                </a:lnTo>
                <a:lnTo>
                  <a:pt x="0" y="499112"/>
                </a:lnTo>
                <a:lnTo>
                  <a:pt x="0" y="0"/>
                </a:lnTo>
                <a:close/>
              </a:path>
            </a:pathLst>
          </a:custGeom>
          <a:blipFill>
            <a:blip r:embed="rId4"/>
            <a:stretch>
              <a:fillRect l="0" t="0" r="0" b="0"/>
            </a:stretch>
          </a:blipFill>
        </p:spPr>
      </p:sp>
      <p:sp>
        <p:nvSpPr>
          <p:cNvPr name="TextBox 21" id="21"/>
          <p:cNvSpPr txBox="true"/>
          <p:nvPr/>
        </p:nvSpPr>
        <p:spPr>
          <a:xfrm rot="0">
            <a:off x="2292809" y="1353873"/>
            <a:ext cx="5689554" cy="1432301"/>
          </a:xfrm>
          <a:prstGeom prst="rect">
            <a:avLst/>
          </a:prstGeom>
        </p:spPr>
        <p:txBody>
          <a:bodyPr anchor="t" rtlCol="false" tIns="0" lIns="0" bIns="0" rIns="0">
            <a:spAutoFit/>
          </a:bodyPr>
          <a:lstStyle/>
          <a:p>
            <a:pPr algn="just">
              <a:lnSpc>
                <a:spcPts val="3820"/>
              </a:lnSpc>
              <a:spcBef>
                <a:spcPct val="0"/>
              </a:spcBef>
            </a:pPr>
            <a:r>
              <a:rPr lang="en-US" b="true" sz="2729">
                <a:solidFill>
                  <a:srgbClr val="FBF9F1"/>
                </a:solidFill>
                <a:latin typeface="Lato Bold"/>
                <a:ea typeface="Lato Bold"/>
                <a:cs typeface="Lato Bold"/>
                <a:sym typeface="Lato Bold"/>
              </a:rPr>
              <a:t>1ST : CONNECT DEVICE SENDING GYROSCOPE VALUES TO COMPUTER</a:t>
            </a:r>
          </a:p>
        </p:txBody>
      </p:sp>
      <p:sp>
        <p:nvSpPr>
          <p:cNvPr name="TextBox 22" id="22"/>
          <p:cNvSpPr txBox="true"/>
          <p:nvPr/>
        </p:nvSpPr>
        <p:spPr>
          <a:xfrm rot="0">
            <a:off x="2292809" y="4135309"/>
            <a:ext cx="5689554" cy="1432301"/>
          </a:xfrm>
          <a:prstGeom prst="rect">
            <a:avLst/>
          </a:prstGeom>
        </p:spPr>
        <p:txBody>
          <a:bodyPr anchor="t" rtlCol="false" tIns="0" lIns="0" bIns="0" rIns="0">
            <a:spAutoFit/>
          </a:bodyPr>
          <a:lstStyle/>
          <a:p>
            <a:pPr algn="just">
              <a:lnSpc>
                <a:spcPts val="3820"/>
              </a:lnSpc>
            </a:pPr>
            <a:r>
              <a:rPr lang="en-US" b="true" sz="2729">
                <a:solidFill>
                  <a:srgbClr val="FBF9F1"/>
                </a:solidFill>
                <a:latin typeface="Lato Bold"/>
                <a:ea typeface="Lato Bold"/>
                <a:cs typeface="Lato Bold"/>
                <a:sym typeface="Lato Bold"/>
              </a:rPr>
              <a:t>2ND : INTERPRET THE MESSAGES</a:t>
            </a:r>
          </a:p>
          <a:p>
            <a:pPr algn="just">
              <a:lnSpc>
                <a:spcPts val="3820"/>
              </a:lnSpc>
              <a:spcBef>
                <a:spcPct val="0"/>
              </a:spcBef>
            </a:pPr>
            <a:r>
              <a:rPr lang="en-US" b="true" sz="2729">
                <a:solidFill>
                  <a:srgbClr val="FBF9F1"/>
                </a:solidFill>
                <a:latin typeface="Lato Bold"/>
                <a:ea typeface="Lato Bold"/>
                <a:cs typeface="Lato Bold"/>
                <a:sym typeface="Lato Bold"/>
              </a:rPr>
              <a:t>AND ASSOCIATE COLOR TO DIFFERENT IP ADRESS</a:t>
            </a:r>
          </a:p>
        </p:txBody>
      </p:sp>
      <p:sp>
        <p:nvSpPr>
          <p:cNvPr name="TextBox 23" id="23"/>
          <p:cNvSpPr txBox="true"/>
          <p:nvPr/>
        </p:nvSpPr>
        <p:spPr>
          <a:xfrm rot="0">
            <a:off x="10369869" y="8786172"/>
            <a:ext cx="7283000" cy="824865"/>
          </a:xfrm>
          <a:prstGeom prst="rect">
            <a:avLst/>
          </a:prstGeom>
        </p:spPr>
        <p:txBody>
          <a:bodyPr anchor="t" rtlCol="false" tIns="0" lIns="0" bIns="0" rIns="0">
            <a:spAutoFit/>
          </a:bodyPr>
          <a:lstStyle/>
          <a:p>
            <a:pPr algn="just">
              <a:lnSpc>
                <a:spcPts val="3359"/>
              </a:lnSpc>
              <a:spcBef>
                <a:spcPct val="0"/>
              </a:spcBef>
            </a:pPr>
            <a:r>
              <a:rPr lang="en-US" sz="2399">
                <a:solidFill>
                  <a:srgbClr val="000000"/>
                </a:solidFill>
                <a:latin typeface="Lato"/>
                <a:ea typeface="Lato"/>
                <a:cs typeface="Lato"/>
                <a:sym typeface="Lato"/>
              </a:rPr>
              <a:t>Advised sensors : connected bracelets with gyroscope and connected with ARTNet or OSC messgages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5054294" y="6491674"/>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951738" y="7391430"/>
            <a:ext cx="6195600" cy="3384081"/>
          </a:xfrm>
          <a:custGeom>
            <a:avLst/>
            <a:gdLst/>
            <a:ahLst/>
            <a:cxnLst/>
            <a:rect r="r" b="b" t="t" l="l"/>
            <a:pathLst>
              <a:path h="3384081" w="6195600">
                <a:moveTo>
                  <a:pt x="0" y="0"/>
                </a:moveTo>
                <a:lnTo>
                  <a:pt x="6195600" y="0"/>
                </a:lnTo>
                <a:lnTo>
                  <a:pt x="6195600" y="3384081"/>
                </a:lnTo>
                <a:lnTo>
                  <a:pt x="0" y="3384081"/>
                </a:lnTo>
                <a:lnTo>
                  <a:pt x="0" y="0"/>
                </a:lnTo>
                <a:close/>
              </a:path>
            </a:pathLst>
          </a:custGeom>
          <a:blipFill>
            <a:blip r:embed="rId3"/>
            <a:stretch>
              <a:fillRect l="-9750" t="0" r="0" b="-143185"/>
            </a:stretch>
          </a:blipFill>
        </p:spPr>
      </p:sp>
      <p:sp>
        <p:nvSpPr>
          <p:cNvPr name="TextBox 4" id="4"/>
          <p:cNvSpPr txBox="true"/>
          <p:nvPr/>
        </p:nvSpPr>
        <p:spPr>
          <a:xfrm rot="0">
            <a:off x="3645084" y="363975"/>
            <a:ext cx="11019626"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MOTIVATIONS &amp; CONCLUSION</a:t>
            </a:r>
          </a:p>
        </p:txBody>
      </p:sp>
      <p:sp>
        <p:nvSpPr>
          <p:cNvPr name="TextBox 5" id="5"/>
          <p:cNvSpPr txBox="true"/>
          <p:nvPr/>
        </p:nvSpPr>
        <p:spPr>
          <a:xfrm rot="0">
            <a:off x="1670897" y="5235053"/>
            <a:ext cx="14968000" cy="2380616"/>
          </a:xfrm>
          <a:prstGeom prst="rect">
            <a:avLst/>
          </a:prstGeom>
        </p:spPr>
        <p:txBody>
          <a:bodyPr anchor="t" rtlCol="false" tIns="0" lIns="0" bIns="0" rIns="0">
            <a:spAutoFit/>
          </a:bodyPr>
          <a:lstStyle/>
          <a:p>
            <a:pPr algn="just">
              <a:lnSpc>
                <a:spcPts val="4759"/>
              </a:lnSpc>
              <a:spcBef>
                <a:spcPct val="0"/>
              </a:spcBef>
            </a:pPr>
            <a:r>
              <a:rPr lang="en-US" sz="3399">
                <a:solidFill>
                  <a:srgbClr val="FFFFFF"/>
                </a:solidFill>
                <a:latin typeface="Lato"/>
                <a:ea typeface="Lato"/>
                <a:cs typeface="Lato"/>
                <a:sym typeface="Lato"/>
              </a:rPr>
              <a:t>We think that with the different modules of the ART DJ Designer we accomplish this purpose. Furthermore we let space for more modules to be created and we can improve or vary the existing ones (with subscription to TouchDesigner, OSC app or having more interacting device).  </a:t>
            </a:r>
          </a:p>
        </p:txBody>
      </p:sp>
      <p:sp>
        <p:nvSpPr>
          <p:cNvPr name="TextBox 6" id="6"/>
          <p:cNvSpPr txBox="true"/>
          <p:nvPr/>
        </p:nvSpPr>
        <p:spPr>
          <a:xfrm rot="0">
            <a:off x="1660000" y="1562734"/>
            <a:ext cx="14968000" cy="3580766"/>
          </a:xfrm>
          <a:prstGeom prst="rect">
            <a:avLst/>
          </a:prstGeom>
        </p:spPr>
        <p:txBody>
          <a:bodyPr anchor="t" rtlCol="false" tIns="0" lIns="0" bIns="0" rIns="0">
            <a:spAutoFit/>
          </a:bodyPr>
          <a:lstStyle/>
          <a:p>
            <a:pPr algn="just">
              <a:lnSpc>
                <a:spcPts val="4759"/>
              </a:lnSpc>
            </a:pPr>
            <a:r>
              <a:rPr lang="en-US" sz="3399">
                <a:solidFill>
                  <a:srgbClr val="FFFFFF"/>
                </a:solidFill>
                <a:latin typeface="Lato"/>
                <a:ea typeface="Lato"/>
                <a:cs typeface="Lato"/>
                <a:sym typeface="Lato"/>
              </a:rPr>
              <a:t>As we are both musicians we experinced playing in front of a crowd and what it makes unique is the interaction with people .</a:t>
            </a:r>
          </a:p>
          <a:p>
            <a:pPr algn="just">
              <a:lnSpc>
                <a:spcPts val="4759"/>
              </a:lnSpc>
              <a:spcBef>
                <a:spcPct val="0"/>
              </a:spcBef>
            </a:pPr>
            <a:r>
              <a:rPr lang="en-US" sz="3399">
                <a:solidFill>
                  <a:srgbClr val="FFFFFF"/>
                </a:solidFill>
                <a:latin typeface="Lato"/>
                <a:ea typeface="Lato"/>
                <a:cs typeface="Lato"/>
                <a:sym typeface="Lato"/>
              </a:rPr>
              <a:t>So we thought of a way to increase the involvement and to give them a visuals  associated with music and to make them collaborate in creating visuals is the best solution for us, since we think people are more involved if they have a visual feedback.</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100837">
            <a:off x="13104270" y="379822"/>
            <a:ext cx="8310061" cy="8781453"/>
          </a:xfrm>
          <a:custGeom>
            <a:avLst/>
            <a:gdLst/>
            <a:ahLst/>
            <a:cxnLst/>
            <a:rect r="r" b="b" t="t" l="l"/>
            <a:pathLst>
              <a:path h="8781453" w="8310061">
                <a:moveTo>
                  <a:pt x="8310060" y="0"/>
                </a:moveTo>
                <a:lnTo>
                  <a:pt x="0" y="0"/>
                </a:lnTo>
                <a:lnTo>
                  <a:pt x="0" y="8781453"/>
                </a:lnTo>
                <a:lnTo>
                  <a:pt x="8310060" y="8781453"/>
                </a:lnTo>
                <a:lnTo>
                  <a:pt x="8310060" y="0"/>
                </a:lnTo>
                <a:close/>
              </a:path>
            </a:pathLst>
          </a:custGeom>
          <a:blipFill>
            <a:blip r:embed="rId2"/>
            <a:stretch>
              <a:fillRect l="0" t="0" r="-381" b="-1869"/>
            </a:stretch>
          </a:blipFill>
        </p:spPr>
      </p:sp>
      <p:sp>
        <p:nvSpPr>
          <p:cNvPr name="Freeform 3" id="3"/>
          <p:cNvSpPr/>
          <p:nvPr/>
        </p:nvSpPr>
        <p:spPr>
          <a:xfrm flipH="false" flipV="false" rot="0">
            <a:off x="347711" y="0"/>
            <a:ext cx="6286693" cy="2968780"/>
          </a:xfrm>
          <a:custGeom>
            <a:avLst/>
            <a:gdLst/>
            <a:ahLst/>
            <a:cxnLst/>
            <a:rect r="r" b="b" t="t" l="l"/>
            <a:pathLst>
              <a:path h="2968780" w="6286693">
                <a:moveTo>
                  <a:pt x="0" y="0"/>
                </a:moveTo>
                <a:lnTo>
                  <a:pt x="6286693" y="0"/>
                </a:lnTo>
                <a:lnTo>
                  <a:pt x="6286693" y="2968780"/>
                </a:lnTo>
                <a:lnTo>
                  <a:pt x="0" y="2968780"/>
                </a:lnTo>
                <a:lnTo>
                  <a:pt x="0" y="0"/>
                </a:lnTo>
                <a:close/>
              </a:path>
            </a:pathLst>
          </a:custGeom>
          <a:blipFill>
            <a:blip r:embed="rId3"/>
            <a:stretch>
              <a:fillRect l="-8143" t="0" r="-3776" b="0"/>
            </a:stretch>
          </a:blipFill>
        </p:spPr>
      </p:sp>
      <p:sp>
        <p:nvSpPr>
          <p:cNvPr name="TextBox 4" id="4"/>
          <p:cNvSpPr txBox="true"/>
          <p:nvPr/>
        </p:nvSpPr>
        <p:spPr>
          <a:xfrm rot="0">
            <a:off x="542295" y="2968780"/>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5" id="5"/>
          <p:cNvSpPr txBox="true"/>
          <p:nvPr/>
        </p:nvSpPr>
        <p:spPr>
          <a:xfrm rot="0">
            <a:off x="542295" y="5682715"/>
            <a:ext cx="11411477" cy="987427"/>
          </a:xfrm>
          <a:prstGeom prst="rect">
            <a:avLst/>
          </a:prstGeom>
        </p:spPr>
        <p:txBody>
          <a:bodyPr anchor="t" rtlCol="false" tIns="0" lIns="0" bIns="0" rIns="0">
            <a:spAutoFit/>
          </a:bodyPr>
          <a:lstStyle/>
          <a:p>
            <a:pPr algn="l">
              <a:lnSpc>
                <a:spcPts val="7150"/>
              </a:lnSpc>
            </a:pPr>
            <a:r>
              <a:rPr lang="en-US" sz="6500">
                <a:solidFill>
                  <a:srgbClr val="FBF9F1"/>
                </a:solidFill>
                <a:latin typeface="Poppins"/>
                <a:ea typeface="Poppins"/>
                <a:cs typeface="Poppins"/>
                <a:sym typeface="Poppins"/>
              </a:rPr>
              <a:t>Be ready for the demo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725985" y="3328464"/>
            <a:ext cx="15148103" cy="6232551"/>
            <a:chOff x="0" y="0"/>
            <a:chExt cx="3989624" cy="1641495"/>
          </a:xfrm>
        </p:grpSpPr>
        <p:sp>
          <p:nvSpPr>
            <p:cNvPr name="Freeform 4" id="4"/>
            <p:cNvSpPr/>
            <p:nvPr/>
          </p:nvSpPr>
          <p:spPr>
            <a:xfrm flipH="false" flipV="false" rot="0">
              <a:off x="0" y="0"/>
              <a:ext cx="3989624" cy="1641495"/>
            </a:xfrm>
            <a:custGeom>
              <a:avLst/>
              <a:gdLst/>
              <a:ahLst/>
              <a:cxnLst/>
              <a:rect r="r" b="b" t="t" l="l"/>
              <a:pathLst>
                <a:path h="1641495" w="3989624">
                  <a:moveTo>
                    <a:pt x="10222" y="0"/>
                  </a:moveTo>
                  <a:lnTo>
                    <a:pt x="3979402" y="0"/>
                  </a:lnTo>
                  <a:cubicBezTo>
                    <a:pt x="3982113" y="0"/>
                    <a:pt x="3984713" y="1077"/>
                    <a:pt x="3986630" y="2994"/>
                  </a:cubicBezTo>
                  <a:cubicBezTo>
                    <a:pt x="3988546" y="4911"/>
                    <a:pt x="3989624" y="7511"/>
                    <a:pt x="3989624" y="10222"/>
                  </a:cubicBezTo>
                  <a:lnTo>
                    <a:pt x="3989624" y="1631273"/>
                  </a:lnTo>
                  <a:cubicBezTo>
                    <a:pt x="3989624" y="1633984"/>
                    <a:pt x="3988546" y="1636584"/>
                    <a:pt x="3986630" y="1638501"/>
                  </a:cubicBezTo>
                  <a:cubicBezTo>
                    <a:pt x="3984713" y="1640418"/>
                    <a:pt x="3982113" y="1641495"/>
                    <a:pt x="3979402" y="1641495"/>
                  </a:cubicBezTo>
                  <a:lnTo>
                    <a:pt x="10222" y="1641495"/>
                  </a:lnTo>
                  <a:cubicBezTo>
                    <a:pt x="7511" y="1641495"/>
                    <a:pt x="4911" y="1640418"/>
                    <a:pt x="2994" y="1638501"/>
                  </a:cubicBezTo>
                  <a:cubicBezTo>
                    <a:pt x="1077" y="1636584"/>
                    <a:pt x="0" y="1633984"/>
                    <a:pt x="0" y="1631273"/>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sp>
        <p:sp>
          <p:nvSpPr>
            <p:cNvPr name="TextBox 5" id="5"/>
            <p:cNvSpPr txBox="true"/>
            <p:nvPr/>
          </p:nvSpPr>
          <p:spPr>
            <a:xfrm>
              <a:off x="0" y="-38100"/>
              <a:ext cx="3989624" cy="16795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Freeform 7" id="7"/>
          <p:cNvSpPr/>
          <p:nvPr/>
        </p:nvSpPr>
        <p:spPr>
          <a:xfrm flipH="false" flipV="false" rot="0">
            <a:off x="14977667" y="1839074"/>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5985" y="713019"/>
            <a:ext cx="7273915" cy="1050925"/>
          </a:xfrm>
          <a:prstGeom prst="rect">
            <a:avLst/>
          </a:prstGeom>
        </p:spPr>
        <p:txBody>
          <a:bodyPr anchor="t" rtlCol="false" tIns="0" lIns="0" bIns="0" rIns="0">
            <a:spAutoFit/>
          </a:bodyPr>
          <a:lstStyle/>
          <a:p>
            <a:pPr algn="l">
              <a:lnSpc>
                <a:spcPts val="7699"/>
              </a:lnSpc>
            </a:pPr>
            <a:r>
              <a:rPr lang="en-US" sz="6999" b="true">
                <a:solidFill>
                  <a:srgbClr val="FBF9F1"/>
                </a:solidFill>
                <a:latin typeface="Poppins Bold"/>
                <a:ea typeface="Poppins Bold"/>
                <a:cs typeface="Poppins Bold"/>
                <a:sym typeface="Poppins Bold"/>
              </a:rPr>
              <a:t>CONTENTS</a:t>
            </a:r>
          </a:p>
        </p:txBody>
      </p:sp>
      <p:sp>
        <p:nvSpPr>
          <p:cNvPr name="TextBox 9" id="9"/>
          <p:cNvSpPr txBox="true"/>
          <p:nvPr/>
        </p:nvSpPr>
        <p:spPr>
          <a:xfrm rot="0">
            <a:off x="2224052" y="3906320"/>
            <a:ext cx="5441644"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Project Description</a:t>
            </a:r>
          </a:p>
        </p:txBody>
      </p:sp>
      <p:sp>
        <p:nvSpPr>
          <p:cNvPr name="TextBox 10" id="10"/>
          <p:cNvSpPr txBox="true"/>
          <p:nvPr/>
        </p:nvSpPr>
        <p:spPr>
          <a:xfrm rot="0">
            <a:off x="1525526" y="3906320"/>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1</a:t>
            </a:r>
          </a:p>
        </p:txBody>
      </p:sp>
      <p:sp>
        <p:nvSpPr>
          <p:cNvPr name="TextBox 11" id="11"/>
          <p:cNvSpPr txBox="true"/>
          <p:nvPr/>
        </p:nvSpPr>
        <p:spPr>
          <a:xfrm rot="0">
            <a:off x="2224052" y="4958521"/>
            <a:ext cx="5441644"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Our Innovative Solutions</a:t>
            </a:r>
          </a:p>
        </p:txBody>
      </p:sp>
      <p:sp>
        <p:nvSpPr>
          <p:cNvPr name="TextBox 12" id="12"/>
          <p:cNvSpPr txBox="true"/>
          <p:nvPr/>
        </p:nvSpPr>
        <p:spPr>
          <a:xfrm rot="0">
            <a:off x="1525526" y="4958521"/>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2</a:t>
            </a:r>
          </a:p>
        </p:txBody>
      </p:sp>
      <p:sp>
        <p:nvSpPr>
          <p:cNvPr name="TextBox 13" id="13"/>
          <p:cNvSpPr txBox="true"/>
          <p:nvPr/>
        </p:nvSpPr>
        <p:spPr>
          <a:xfrm rot="0">
            <a:off x="2224052" y="6095171"/>
            <a:ext cx="5775848"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Module 1 : Chladni Patterns</a:t>
            </a:r>
          </a:p>
        </p:txBody>
      </p:sp>
      <p:sp>
        <p:nvSpPr>
          <p:cNvPr name="TextBox 14" id="14"/>
          <p:cNvSpPr txBox="true"/>
          <p:nvPr/>
        </p:nvSpPr>
        <p:spPr>
          <a:xfrm rot="0">
            <a:off x="1525526" y="6095171"/>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3</a:t>
            </a:r>
          </a:p>
        </p:txBody>
      </p:sp>
      <p:sp>
        <p:nvSpPr>
          <p:cNvPr name="TextBox 15" id="15"/>
          <p:cNvSpPr txBox="true"/>
          <p:nvPr/>
        </p:nvSpPr>
        <p:spPr>
          <a:xfrm rot="0">
            <a:off x="2224052" y="8182740"/>
            <a:ext cx="5441644"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Module 2 : Circle Dancing</a:t>
            </a:r>
          </a:p>
        </p:txBody>
      </p:sp>
      <p:sp>
        <p:nvSpPr>
          <p:cNvPr name="TextBox 16" id="16"/>
          <p:cNvSpPr txBox="true"/>
          <p:nvPr/>
        </p:nvSpPr>
        <p:spPr>
          <a:xfrm rot="0">
            <a:off x="1525526" y="8182740"/>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5</a:t>
            </a:r>
          </a:p>
        </p:txBody>
      </p:sp>
      <p:sp>
        <p:nvSpPr>
          <p:cNvPr name="TextBox 17" id="17"/>
          <p:cNvSpPr txBox="true"/>
          <p:nvPr/>
        </p:nvSpPr>
        <p:spPr>
          <a:xfrm rot="0">
            <a:off x="9621293" y="3907383"/>
            <a:ext cx="5441644"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Module 3 : Fractal Art</a:t>
            </a:r>
          </a:p>
        </p:txBody>
      </p:sp>
      <p:sp>
        <p:nvSpPr>
          <p:cNvPr name="TextBox 18" id="18"/>
          <p:cNvSpPr txBox="true"/>
          <p:nvPr/>
        </p:nvSpPr>
        <p:spPr>
          <a:xfrm rot="0">
            <a:off x="8922767" y="3907383"/>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6</a:t>
            </a:r>
          </a:p>
        </p:txBody>
      </p:sp>
      <p:sp>
        <p:nvSpPr>
          <p:cNvPr name="TextBox 19" id="19"/>
          <p:cNvSpPr txBox="true"/>
          <p:nvPr/>
        </p:nvSpPr>
        <p:spPr>
          <a:xfrm rot="0">
            <a:off x="9621293" y="5046158"/>
            <a:ext cx="5441644" cy="1261111"/>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Module 4 : Interactive Painting</a:t>
            </a:r>
          </a:p>
        </p:txBody>
      </p:sp>
      <p:sp>
        <p:nvSpPr>
          <p:cNvPr name="TextBox 20" id="20"/>
          <p:cNvSpPr txBox="true"/>
          <p:nvPr/>
        </p:nvSpPr>
        <p:spPr>
          <a:xfrm rot="0">
            <a:off x="8922767" y="5046158"/>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7</a:t>
            </a:r>
          </a:p>
        </p:txBody>
      </p:sp>
      <p:sp>
        <p:nvSpPr>
          <p:cNvPr name="TextBox 21" id="21"/>
          <p:cNvSpPr txBox="true"/>
          <p:nvPr/>
        </p:nvSpPr>
        <p:spPr>
          <a:xfrm rot="0">
            <a:off x="9621293" y="6641907"/>
            <a:ext cx="5441644"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Conclusion</a:t>
            </a:r>
          </a:p>
        </p:txBody>
      </p:sp>
      <p:sp>
        <p:nvSpPr>
          <p:cNvPr name="TextBox 22" id="22"/>
          <p:cNvSpPr txBox="true"/>
          <p:nvPr/>
        </p:nvSpPr>
        <p:spPr>
          <a:xfrm rot="0">
            <a:off x="8922767" y="6641907"/>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8</a:t>
            </a:r>
          </a:p>
        </p:txBody>
      </p:sp>
      <p:sp>
        <p:nvSpPr>
          <p:cNvPr name="TextBox 23" id="23"/>
          <p:cNvSpPr txBox="true"/>
          <p:nvPr/>
        </p:nvSpPr>
        <p:spPr>
          <a:xfrm rot="0">
            <a:off x="2224052" y="7232457"/>
            <a:ext cx="5775848" cy="622936"/>
          </a:xfrm>
          <a:prstGeom prst="rect">
            <a:avLst/>
          </a:prstGeom>
        </p:spPr>
        <p:txBody>
          <a:bodyPr anchor="t" rtlCol="false" tIns="0" lIns="0" bIns="0" rIns="0">
            <a:spAutoFit/>
          </a:bodyPr>
          <a:lstStyle/>
          <a:p>
            <a:pPr algn="l">
              <a:lnSpc>
                <a:spcPts val="5039"/>
              </a:lnSpc>
              <a:spcBef>
                <a:spcPct val="0"/>
              </a:spcBef>
            </a:pPr>
            <a:r>
              <a:rPr lang="en-US" sz="3599">
                <a:solidFill>
                  <a:srgbClr val="E5E1DA"/>
                </a:solidFill>
                <a:latin typeface="Lato"/>
                <a:ea typeface="Lato"/>
                <a:cs typeface="Lato"/>
                <a:sym typeface="Lato"/>
              </a:rPr>
              <a:t>Features</a:t>
            </a:r>
          </a:p>
        </p:txBody>
      </p:sp>
      <p:sp>
        <p:nvSpPr>
          <p:cNvPr name="TextBox 24" id="24"/>
          <p:cNvSpPr txBox="true"/>
          <p:nvPr/>
        </p:nvSpPr>
        <p:spPr>
          <a:xfrm rot="0">
            <a:off x="1525526" y="7232457"/>
            <a:ext cx="444559" cy="622936"/>
          </a:xfrm>
          <a:prstGeom prst="rect">
            <a:avLst/>
          </a:prstGeom>
        </p:spPr>
        <p:txBody>
          <a:bodyPr anchor="t" rtlCol="false" tIns="0" lIns="0" bIns="0" rIns="0">
            <a:spAutoFit/>
          </a:bodyPr>
          <a:lstStyle/>
          <a:p>
            <a:pPr algn="r">
              <a:lnSpc>
                <a:spcPts val="5039"/>
              </a:lnSpc>
              <a:spcBef>
                <a:spcPct val="0"/>
              </a:spcBef>
            </a:pPr>
            <a:r>
              <a:rPr lang="en-US" b="true" sz="3599">
                <a:solidFill>
                  <a:srgbClr val="FFD944"/>
                </a:solidFill>
                <a:latin typeface="Lato Bold"/>
                <a:ea typeface="Lato Bold"/>
                <a:cs typeface="Lato Bold"/>
                <a:sym typeface="Lato Bold"/>
              </a:rPr>
              <a:t>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44396" t="0" r="-44396" b="0"/>
              </a:stretch>
            </a:blipFill>
            <a:ln cap="sq">
              <a:noFill/>
              <a:prstDash val="solid"/>
              <a:miter/>
            </a:ln>
          </p:spPr>
        </p:sp>
      </p:grpSp>
      <p:grpSp>
        <p:nvGrpSpPr>
          <p:cNvPr name="Group 4" id="4"/>
          <p:cNvGrpSpPr/>
          <p:nvPr/>
        </p:nvGrpSpPr>
        <p:grpSpPr>
          <a:xfrm rot="0">
            <a:off x="1028700" y="220751"/>
            <a:ext cx="13089461" cy="9578300"/>
            <a:chOff x="0" y="0"/>
            <a:chExt cx="3447430" cy="2522680"/>
          </a:xfrm>
        </p:grpSpPr>
        <p:sp>
          <p:nvSpPr>
            <p:cNvPr name="Freeform 5" id="5"/>
            <p:cNvSpPr/>
            <p:nvPr/>
          </p:nvSpPr>
          <p:spPr>
            <a:xfrm flipH="false" flipV="false" rot="0">
              <a:off x="0" y="0"/>
              <a:ext cx="3447430" cy="2522680"/>
            </a:xfrm>
            <a:custGeom>
              <a:avLst/>
              <a:gdLst/>
              <a:ahLst/>
              <a:cxnLst/>
              <a:rect r="r" b="b" t="t" l="l"/>
              <a:pathLst>
                <a:path h="2522680" w="3447430">
                  <a:moveTo>
                    <a:pt x="11829" y="0"/>
                  </a:moveTo>
                  <a:lnTo>
                    <a:pt x="3435601" y="0"/>
                  </a:lnTo>
                  <a:cubicBezTo>
                    <a:pt x="3438738" y="0"/>
                    <a:pt x="3441747" y="1246"/>
                    <a:pt x="3443965" y="3465"/>
                  </a:cubicBezTo>
                  <a:cubicBezTo>
                    <a:pt x="3446183" y="5683"/>
                    <a:pt x="3447430" y="8692"/>
                    <a:pt x="3447430" y="11829"/>
                  </a:cubicBezTo>
                  <a:lnTo>
                    <a:pt x="3447430" y="2510850"/>
                  </a:lnTo>
                  <a:cubicBezTo>
                    <a:pt x="3447430" y="2513988"/>
                    <a:pt x="3446183" y="2516997"/>
                    <a:pt x="3443965" y="2519215"/>
                  </a:cubicBezTo>
                  <a:cubicBezTo>
                    <a:pt x="3441747" y="2521433"/>
                    <a:pt x="3438738" y="2522680"/>
                    <a:pt x="3435601" y="2522680"/>
                  </a:cubicBezTo>
                  <a:lnTo>
                    <a:pt x="11829" y="2522680"/>
                  </a:lnTo>
                  <a:cubicBezTo>
                    <a:pt x="8692" y="2522680"/>
                    <a:pt x="5683" y="2521433"/>
                    <a:pt x="3465" y="2519215"/>
                  </a:cubicBezTo>
                  <a:cubicBezTo>
                    <a:pt x="1246" y="2516997"/>
                    <a:pt x="0" y="2513988"/>
                    <a:pt x="0" y="2510850"/>
                  </a:cubicBezTo>
                  <a:lnTo>
                    <a:pt x="0" y="11829"/>
                  </a:lnTo>
                  <a:cubicBezTo>
                    <a:pt x="0" y="8692"/>
                    <a:pt x="1246" y="5683"/>
                    <a:pt x="3465" y="3465"/>
                  </a:cubicBezTo>
                  <a:cubicBezTo>
                    <a:pt x="5683" y="1246"/>
                    <a:pt x="8692" y="0"/>
                    <a:pt x="11829"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447430" cy="256078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7390069">
            <a:off x="-9434685" y="1688030"/>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sp>
        <p:nvSpPr>
          <p:cNvPr name="Freeform 8" id="8"/>
          <p:cNvSpPr/>
          <p:nvPr/>
        </p:nvSpPr>
        <p:spPr>
          <a:xfrm flipH="false" flipV="false" rot="0">
            <a:off x="13018205" y="534987"/>
            <a:ext cx="650410" cy="650410"/>
          </a:xfrm>
          <a:custGeom>
            <a:avLst/>
            <a:gdLst/>
            <a:ahLst/>
            <a:cxnLst/>
            <a:rect r="r" b="b" t="t" l="l"/>
            <a:pathLst>
              <a:path h="650410" w="650410">
                <a:moveTo>
                  <a:pt x="0" y="0"/>
                </a:moveTo>
                <a:lnTo>
                  <a:pt x="650410" y="0"/>
                </a:lnTo>
                <a:lnTo>
                  <a:pt x="650410" y="650411"/>
                </a:lnTo>
                <a:lnTo>
                  <a:pt x="0" y="6504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129018" y="1455738"/>
            <a:ext cx="12376697" cy="8115586"/>
          </a:xfrm>
          <a:prstGeom prst="rect">
            <a:avLst/>
          </a:prstGeom>
        </p:spPr>
        <p:txBody>
          <a:bodyPr anchor="t" rtlCol="false" tIns="0" lIns="0" bIns="0" rIns="0">
            <a:spAutoFit/>
          </a:bodyPr>
          <a:lstStyle/>
          <a:p>
            <a:pPr algn="l">
              <a:lnSpc>
                <a:spcPts val="4978"/>
              </a:lnSpc>
            </a:pPr>
            <a:r>
              <a:rPr lang="en-US" sz="3555">
                <a:solidFill>
                  <a:srgbClr val="E5E1DA"/>
                </a:solidFill>
                <a:latin typeface="Lato"/>
                <a:ea typeface="Lato"/>
                <a:cs typeface="Lato"/>
                <a:sym typeface="Lato"/>
              </a:rPr>
              <a:t>   The Concept:</a:t>
            </a:r>
          </a:p>
          <a:p>
            <a:pPr algn="l" marL="767732" indent="-383866" lvl="1">
              <a:lnSpc>
                <a:spcPts val="4978"/>
              </a:lnSpc>
              <a:buFont typeface="Arial"/>
              <a:buChar char="•"/>
            </a:pPr>
            <a:r>
              <a:rPr lang="en-US" sz="3555">
                <a:solidFill>
                  <a:srgbClr val="E5E1DA"/>
                </a:solidFill>
                <a:latin typeface="Lato"/>
                <a:ea typeface="Lato"/>
                <a:cs typeface="Lato"/>
                <a:sym typeface="Lato"/>
              </a:rPr>
              <a:t>Mix Between NID and Generative Art</a:t>
            </a:r>
          </a:p>
          <a:p>
            <a:pPr algn="l" marL="767732" indent="-383866" lvl="1">
              <a:lnSpc>
                <a:spcPts val="4978"/>
              </a:lnSpc>
              <a:buFont typeface="Arial"/>
              <a:buChar char="•"/>
            </a:pPr>
            <a:r>
              <a:rPr lang="en-US" sz="3555">
                <a:solidFill>
                  <a:srgbClr val="E5E1DA"/>
                </a:solidFill>
                <a:latin typeface="Lato"/>
                <a:ea typeface="Lato"/>
                <a:cs typeface="Lato"/>
                <a:sym typeface="Lato"/>
              </a:rPr>
              <a:t>Automatic visuals generator</a:t>
            </a:r>
          </a:p>
          <a:p>
            <a:pPr algn="l">
              <a:lnSpc>
                <a:spcPts val="4978"/>
              </a:lnSpc>
            </a:pPr>
            <a:r>
              <a:rPr lang="en-US" sz="3555">
                <a:solidFill>
                  <a:srgbClr val="E5E1DA"/>
                </a:solidFill>
                <a:latin typeface="Lato"/>
                <a:ea typeface="Lato"/>
                <a:cs typeface="Lato"/>
                <a:sym typeface="Lato"/>
              </a:rPr>
              <a:t>  The Purpose:</a:t>
            </a:r>
          </a:p>
          <a:p>
            <a:pPr algn="l" marL="767732" indent="-383866" lvl="1">
              <a:lnSpc>
                <a:spcPts val="4978"/>
              </a:lnSpc>
              <a:buFont typeface="Arial"/>
              <a:buChar char="•"/>
            </a:pPr>
            <a:r>
              <a:rPr lang="en-US" sz="3555">
                <a:solidFill>
                  <a:srgbClr val="E5E1DA"/>
                </a:solidFill>
                <a:latin typeface="Lato"/>
                <a:ea typeface="Lato"/>
                <a:cs typeface="Lato"/>
                <a:sym typeface="Lato"/>
              </a:rPr>
              <a:t>Enhancement of the DJ performance</a:t>
            </a:r>
          </a:p>
          <a:p>
            <a:pPr algn="l" marL="767732" indent="-383866" lvl="1">
              <a:lnSpc>
                <a:spcPts val="4978"/>
              </a:lnSpc>
              <a:buFont typeface="Arial"/>
              <a:buChar char="•"/>
            </a:pPr>
            <a:r>
              <a:rPr lang="en-US" sz="3555">
                <a:solidFill>
                  <a:srgbClr val="E5E1DA"/>
                </a:solidFill>
                <a:latin typeface="Lato"/>
                <a:ea typeface="Lato"/>
                <a:cs typeface="Lato"/>
                <a:sym typeface="Lato"/>
              </a:rPr>
              <a:t>To give the audience a visual feedback associated to music involving them more</a:t>
            </a:r>
          </a:p>
          <a:p>
            <a:pPr algn="l" marL="767732" indent="-383866" lvl="1">
              <a:lnSpc>
                <a:spcPts val="4978"/>
              </a:lnSpc>
              <a:buFont typeface="Arial"/>
              <a:buChar char="•"/>
            </a:pPr>
            <a:r>
              <a:rPr lang="en-US" sz="3555">
                <a:solidFill>
                  <a:srgbClr val="E5E1DA"/>
                </a:solidFill>
                <a:latin typeface="Lato"/>
                <a:ea typeface="Lato"/>
                <a:cs typeface="Lato"/>
                <a:sym typeface="Lato"/>
              </a:rPr>
              <a:t>To create</a:t>
            </a:r>
            <a:r>
              <a:rPr lang="en-US" sz="3555">
                <a:solidFill>
                  <a:srgbClr val="E5E1DA"/>
                </a:solidFill>
                <a:latin typeface="Lato"/>
                <a:ea typeface="Lato"/>
                <a:cs typeface="Lato"/>
                <a:sym typeface="Lato"/>
              </a:rPr>
              <a:t> interaction between crowd and performance</a:t>
            </a:r>
          </a:p>
          <a:p>
            <a:pPr algn="l">
              <a:lnSpc>
                <a:spcPts val="4978"/>
              </a:lnSpc>
            </a:pPr>
            <a:r>
              <a:rPr lang="en-US" sz="3555">
                <a:solidFill>
                  <a:srgbClr val="E5E1DA"/>
                </a:solidFill>
                <a:latin typeface="Lato"/>
                <a:ea typeface="Lato"/>
                <a:cs typeface="Lato"/>
                <a:sym typeface="Lato"/>
              </a:rPr>
              <a:t>  The User Experience:</a:t>
            </a:r>
          </a:p>
          <a:p>
            <a:pPr algn="l" marL="767732" indent="-383866" lvl="1">
              <a:lnSpc>
                <a:spcPts val="4978"/>
              </a:lnSpc>
              <a:buFont typeface="Arial"/>
              <a:buChar char="•"/>
            </a:pPr>
            <a:r>
              <a:rPr lang="en-US" sz="3555">
                <a:solidFill>
                  <a:srgbClr val="E5E1DA"/>
                </a:solidFill>
                <a:latin typeface="Lato"/>
                <a:ea typeface="Lato"/>
                <a:cs typeface="Lato"/>
                <a:sym typeface="Lato"/>
              </a:rPr>
              <a:t>Easy to use</a:t>
            </a:r>
          </a:p>
          <a:p>
            <a:pPr algn="l" marL="767732" indent="-383866" lvl="1">
              <a:lnSpc>
                <a:spcPts val="4978"/>
              </a:lnSpc>
              <a:buFont typeface="Arial"/>
              <a:buChar char="•"/>
            </a:pPr>
            <a:r>
              <a:rPr lang="en-US" sz="3555">
                <a:solidFill>
                  <a:srgbClr val="E5E1DA"/>
                </a:solidFill>
                <a:latin typeface="Lato"/>
                <a:ea typeface="Lato"/>
                <a:cs typeface="Lato"/>
                <a:sym typeface="Lato"/>
              </a:rPr>
              <a:t>Use of OSC apps</a:t>
            </a:r>
          </a:p>
          <a:p>
            <a:pPr algn="l" marL="767732" indent="-383866" lvl="1">
              <a:lnSpc>
                <a:spcPts val="4978"/>
              </a:lnSpc>
              <a:buFont typeface="Arial"/>
              <a:buChar char="•"/>
            </a:pPr>
            <a:r>
              <a:rPr lang="en-US" sz="3555">
                <a:solidFill>
                  <a:srgbClr val="E5E1DA"/>
                </a:solidFill>
                <a:latin typeface="Lato"/>
                <a:ea typeface="Lato"/>
                <a:cs typeface="Lato"/>
                <a:sym typeface="Lato"/>
              </a:rPr>
              <a:t>All modules are coded in Processing except for fractal module that is coded with TouchDesigner</a:t>
            </a:r>
          </a:p>
        </p:txBody>
      </p:sp>
      <p:sp>
        <p:nvSpPr>
          <p:cNvPr name="TextBox 10" id="10"/>
          <p:cNvSpPr txBox="true"/>
          <p:nvPr/>
        </p:nvSpPr>
        <p:spPr>
          <a:xfrm rot="0">
            <a:off x="2511294" y="354350"/>
            <a:ext cx="9612145"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PROJECT DESCRIPTION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44396" t="0" r="-44396" b="0"/>
              </a:stretch>
            </a:blipFill>
            <a:ln cap="sq">
              <a:noFill/>
              <a:prstDash val="solid"/>
              <a:miter/>
            </a:ln>
          </p:spPr>
        </p:sp>
      </p:grpSp>
      <p:grpSp>
        <p:nvGrpSpPr>
          <p:cNvPr name="Group 4" id="4"/>
          <p:cNvGrpSpPr/>
          <p:nvPr/>
        </p:nvGrpSpPr>
        <p:grpSpPr>
          <a:xfrm rot="0">
            <a:off x="1028700" y="703495"/>
            <a:ext cx="14552888" cy="8909992"/>
            <a:chOff x="0" y="0"/>
            <a:chExt cx="3832859" cy="2346665"/>
          </a:xfrm>
        </p:grpSpPr>
        <p:sp>
          <p:nvSpPr>
            <p:cNvPr name="Freeform 5" id="5"/>
            <p:cNvSpPr/>
            <p:nvPr/>
          </p:nvSpPr>
          <p:spPr>
            <a:xfrm flipH="false" flipV="false" rot="0">
              <a:off x="0" y="0"/>
              <a:ext cx="3832859" cy="2346665"/>
            </a:xfrm>
            <a:custGeom>
              <a:avLst/>
              <a:gdLst/>
              <a:ahLst/>
              <a:cxnLst/>
              <a:rect r="r" b="b" t="t" l="l"/>
              <a:pathLst>
                <a:path h="2346665" w="3832859">
                  <a:moveTo>
                    <a:pt x="10640" y="0"/>
                  </a:moveTo>
                  <a:lnTo>
                    <a:pt x="3822220" y="0"/>
                  </a:lnTo>
                  <a:cubicBezTo>
                    <a:pt x="3828096" y="0"/>
                    <a:pt x="3832859" y="4764"/>
                    <a:pt x="3832859" y="10640"/>
                  </a:cubicBezTo>
                  <a:lnTo>
                    <a:pt x="3832859" y="2336025"/>
                  </a:lnTo>
                  <a:cubicBezTo>
                    <a:pt x="3832859" y="2341901"/>
                    <a:pt x="3828096" y="2346665"/>
                    <a:pt x="3822220" y="2346665"/>
                  </a:cubicBezTo>
                  <a:lnTo>
                    <a:pt x="10640" y="2346665"/>
                  </a:lnTo>
                  <a:cubicBezTo>
                    <a:pt x="4764" y="2346665"/>
                    <a:pt x="0" y="2341901"/>
                    <a:pt x="0" y="2336025"/>
                  </a:cubicBezTo>
                  <a:lnTo>
                    <a:pt x="0" y="10640"/>
                  </a:lnTo>
                  <a:cubicBezTo>
                    <a:pt x="0" y="4764"/>
                    <a:pt x="4764" y="0"/>
                    <a:pt x="10640"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832859" cy="2384765"/>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7498477">
            <a:off x="-9579574" y="1643473"/>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sp>
        <p:nvSpPr>
          <p:cNvPr name="Freeform 8" id="8"/>
          <p:cNvSpPr/>
          <p:nvPr/>
        </p:nvSpPr>
        <p:spPr>
          <a:xfrm flipH="false" flipV="false" rot="0">
            <a:off x="14185527" y="1197207"/>
            <a:ext cx="650410" cy="650410"/>
          </a:xfrm>
          <a:custGeom>
            <a:avLst/>
            <a:gdLst/>
            <a:ahLst/>
            <a:cxnLst/>
            <a:rect r="r" b="b" t="t" l="l"/>
            <a:pathLst>
              <a:path h="650410" w="650410">
                <a:moveTo>
                  <a:pt x="0" y="0"/>
                </a:moveTo>
                <a:lnTo>
                  <a:pt x="650410" y="0"/>
                </a:lnTo>
                <a:lnTo>
                  <a:pt x="650410" y="650411"/>
                </a:lnTo>
                <a:lnTo>
                  <a:pt x="0" y="6504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771730" y="2231435"/>
            <a:ext cx="13383279" cy="6954826"/>
          </a:xfrm>
          <a:prstGeom prst="rect">
            <a:avLst/>
          </a:prstGeom>
        </p:spPr>
        <p:txBody>
          <a:bodyPr anchor="t" rtlCol="false" tIns="0" lIns="0" bIns="0" rIns="0">
            <a:spAutoFit/>
          </a:bodyPr>
          <a:lstStyle/>
          <a:p>
            <a:pPr algn="l">
              <a:lnSpc>
                <a:spcPts val="4638"/>
              </a:lnSpc>
            </a:pPr>
            <a:r>
              <a:rPr lang="en-US" sz="3312">
                <a:solidFill>
                  <a:srgbClr val="E5E1DA"/>
                </a:solidFill>
                <a:latin typeface="Lato"/>
                <a:ea typeface="Lato"/>
                <a:cs typeface="Lato"/>
                <a:sym typeface="Lato"/>
              </a:rPr>
              <a:t>Reactive Agent (Reflex agent) </a:t>
            </a:r>
          </a:p>
          <a:p>
            <a:pPr algn="l" marL="715263" indent="-357632" lvl="1">
              <a:lnSpc>
                <a:spcPts val="4638"/>
              </a:lnSpc>
              <a:buFont typeface="Arial"/>
              <a:buChar char="•"/>
            </a:pPr>
            <a:r>
              <a:rPr lang="en-US" sz="3312">
                <a:solidFill>
                  <a:srgbClr val="E5E1DA"/>
                </a:solidFill>
                <a:latin typeface="Lato"/>
                <a:ea typeface="Lato"/>
                <a:cs typeface="Lato"/>
                <a:sym typeface="Lato"/>
              </a:rPr>
              <a:t>Environment : OSC message and sound coming from rekordbox is fully observable</a:t>
            </a:r>
          </a:p>
          <a:p>
            <a:pPr algn="l" marL="715263" indent="-357632" lvl="1">
              <a:lnSpc>
                <a:spcPts val="4638"/>
              </a:lnSpc>
              <a:buFont typeface="Arial"/>
              <a:buChar char="•"/>
            </a:pPr>
            <a:r>
              <a:rPr lang="en-US" sz="3312">
                <a:solidFill>
                  <a:srgbClr val="E5E1DA"/>
                </a:solidFill>
                <a:latin typeface="Lato"/>
                <a:ea typeface="Lato"/>
                <a:cs typeface="Lato"/>
                <a:sym typeface="Lato"/>
              </a:rPr>
              <a:t>Real time agent =&gt; choose between performance and computational time</a:t>
            </a:r>
          </a:p>
          <a:p>
            <a:pPr algn="l" marL="715263" indent="-357632" lvl="1">
              <a:lnSpc>
                <a:spcPts val="4638"/>
              </a:lnSpc>
              <a:buFont typeface="Arial"/>
              <a:buChar char="•"/>
            </a:pPr>
            <a:r>
              <a:rPr lang="en-US" sz="3312">
                <a:solidFill>
                  <a:srgbClr val="E5E1DA"/>
                </a:solidFill>
                <a:latin typeface="Lato"/>
                <a:ea typeface="Lato"/>
                <a:cs typeface="Lato"/>
                <a:sym typeface="Lato"/>
              </a:rPr>
              <a:t>Sensors :</a:t>
            </a:r>
          </a:p>
          <a:p>
            <a:pPr algn="l" marL="2145790" indent="-536447" lvl="3">
              <a:lnSpc>
                <a:spcPts val="4638"/>
              </a:lnSpc>
              <a:buFont typeface="Arial"/>
              <a:buChar char="￭"/>
            </a:pPr>
            <a:r>
              <a:rPr lang="en-US" sz="3312">
                <a:solidFill>
                  <a:srgbClr val="E5E1DA"/>
                </a:solidFill>
                <a:latin typeface="Lato"/>
                <a:ea typeface="Lato"/>
                <a:cs typeface="Lato"/>
                <a:sym typeface="Lato"/>
              </a:rPr>
              <a:t>Virtual line audio cable not optimal because of the richness of the data collected</a:t>
            </a:r>
          </a:p>
          <a:p>
            <a:pPr algn="l" marL="2145790" indent="-536447" lvl="3">
              <a:lnSpc>
                <a:spcPts val="4638"/>
              </a:lnSpc>
              <a:buFont typeface="Arial"/>
              <a:buChar char="￭"/>
            </a:pPr>
            <a:r>
              <a:rPr lang="en-US" sz="3312">
                <a:solidFill>
                  <a:srgbClr val="E5E1DA"/>
                </a:solidFill>
                <a:latin typeface="Lato"/>
                <a:ea typeface="Lato"/>
                <a:cs typeface="Lato"/>
                <a:sym typeface="Lato"/>
              </a:rPr>
              <a:t>Interaction with crowd modeled with phones and sensor2OSC</a:t>
            </a:r>
          </a:p>
          <a:p>
            <a:pPr algn="l" marL="715263" indent="-357632" lvl="1">
              <a:lnSpc>
                <a:spcPts val="4638"/>
              </a:lnSpc>
              <a:buFont typeface="Arial"/>
              <a:buChar char="•"/>
            </a:pPr>
            <a:r>
              <a:rPr lang="en-US" sz="3312">
                <a:solidFill>
                  <a:srgbClr val="E5E1DA"/>
                </a:solidFill>
                <a:latin typeface="Lato"/>
                <a:ea typeface="Lato"/>
                <a:cs typeface="Lato"/>
                <a:sym typeface="Lato"/>
              </a:rPr>
              <a:t>Many Softwares to model the interactions (Processing, Rekordbox, TouchDesigner, OSC controller...)</a:t>
            </a:r>
          </a:p>
        </p:txBody>
      </p:sp>
      <p:sp>
        <p:nvSpPr>
          <p:cNvPr name="TextBox 10" id="10"/>
          <p:cNvSpPr txBox="true"/>
          <p:nvPr/>
        </p:nvSpPr>
        <p:spPr>
          <a:xfrm rot="0">
            <a:off x="1771730" y="1028700"/>
            <a:ext cx="9612145"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TECHNICAL SOLUTIONS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4" id="4"/>
          <p:cNvSpPr/>
          <p:nvPr/>
        </p:nvSpPr>
        <p:spPr>
          <a:xfrm flipH="false" flipV="false" rot="0">
            <a:off x="1828002" y="1028700"/>
            <a:ext cx="14631995" cy="7737149"/>
          </a:xfrm>
          <a:custGeom>
            <a:avLst/>
            <a:gdLst/>
            <a:ahLst/>
            <a:cxnLst/>
            <a:rect r="r" b="b" t="t" l="l"/>
            <a:pathLst>
              <a:path h="7737149" w="14631995">
                <a:moveTo>
                  <a:pt x="0" y="0"/>
                </a:moveTo>
                <a:lnTo>
                  <a:pt x="14631996" y="0"/>
                </a:lnTo>
                <a:lnTo>
                  <a:pt x="14631996" y="7737149"/>
                </a:lnTo>
                <a:lnTo>
                  <a:pt x="0" y="7737149"/>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11570278" y="1664651"/>
            <a:ext cx="6188862" cy="2961051"/>
            <a:chOff x="0" y="0"/>
            <a:chExt cx="1629988" cy="779865"/>
          </a:xfrm>
        </p:grpSpPr>
        <p:sp>
          <p:nvSpPr>
            <p:cNvPr name="Freeform 5" id="5"/>
            <p:cNvSpPr/>
            <p:nvPr/>
          </p:nvSpPr>
          <p:spPr>
            <a:xfrm flipH="false" flipV="false" rot="0">
              <a:off x="0" y="0"/>
              <a:ext cx="1629988" cy="779865"/>
            </a:xfrm>
            <a:custGeom>
              <a:avLst/>
              <a:gdLst/>
              <a:ahLst/>
              <a:cxnLst/>
              <a:rect r="r" b="b" t="t" l="l"/>
              <a:pathLst>
                <a:path h="779865" w="1629988">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1629988" cy="817965"/>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479944" y="1664651"/>
            <a:ext cx="4578093" cy="4578979"/>
          </a:xfrm>
          <a:custGeom>
            <a:avLst/>
            <a:gdLst/>
            <a:ahLst/>
            <a:cxnLst/>
            <a:rect r="r" b="b" t="t" l="l"/>
            <a:pathLst>
              <a:path h="4578979" w="4578093">
                <a:moveTo>
                  <a:pt x="0" y="0"/>
                </a:moveTo>
                <a:lnTo>
                  <a:pt x="4578092" y="0"/>
                </a:lnTo>
                <a:lnTo>
                  <a:pt x="4578092" y="4578980"/>
                </a:lnTo>
                <a:lnTo>
                  <a:pt x="0" y="4578980"/>
                </a:lnTo>
                <a:lnTo>
                  <a:pt x="0" y="0"/>
                </a:lnTo>
                <a:close/>
              </a:path>
            </a:pathLst>
          </a:custGeom>
          <a:blipFill>
            <a:blip r:embed="rId4"/>
            <a:stretch>
              <a:fillRect l="-10954" t="-8012" r="-5911" b="-6540"/>
            </a:stretch>
          </a:blipFill>
        </p:spPr>
      </p:sp>
      <p:sp>
        <p:nvSpPr>
          <p:cNvPr name="Freeform 8" id="8"/>
          <p:cNvSpPr/>
          <p:nvPr/>
        </p:nvSpPr>
        <p:spPr>
          <a:xfrm flipH="false" flipV="false" rot="0">
            <a:off x="10951399" y="5054327"/>
            <a:ext cx="7117404" cy="3161179"/>
          </a:xfrm>
          <a:custGeom>
            <a:avLst/>
            <a:gdLst/>
            <a:ahLst/>
            <a:cxnLst/>
            <a:rect r="r" b="b" t="t" l="l"/>
            <a:pathLst>
              <a:path h="3161179" w="7117404">
                <a:moveTo>
                  <a:pt x="0" y="0"/>
                </a:moveTo>
                <a:lnTo>
                  <a:pt x="7117404" y="0"/>
                </a:lnTo>
                <a:lnTo>
                  <a:pt x="7117404" y="3161179"/>
                </a:lnTo>
                <a:lnTo>
                  <a:pt x="0" y="3161179"/>
                </a:lnTo>
                <a:lnTo>
                  <a:pt x="0" y="0"/>
                </a:lnTo>
                <a:close/>
              </a:path>
            </a:pathLst>
          </a:custGeom>
          <a:blipFill>
            <a:blip r:embed="rId5"/>
            <a:stretch>
              <a:fillRect l="-15531" t="0" r="-13675" b="0"/>
            </a:stretch>
          </a:blipFill>
        </p:spPr>
      </p:sp>
      <p:sp>
        <p:nvSpPr>
          <p:cNvPr name="Freeform 9" id="9"/>
          <p:cNvSpPr/>
          <p:nvPr/>
        </p:nvSpPr>
        <p:spPr>
          <a:xfrm flipH="false" flipV="false" rot="0">
            <a:off x="5713642" y="1664651"/>
            <a:ext cx="5018682" cy="8110679"/>
          </a:xfrm>
          <a:custGeom>
            <a:avLst/>
            <a:gdLst/>
            <a:ahLst/>
            <a:cxnLst/>
            <a:rect r="r" b="b" t="t" l="l"/>
            <a:pathLst>
              <a:path h="8110679" w="5018682">
                <a:moveTo>
                  <a:pt x="0" y="0"/>
                </a:moveTo>
                <a:lnTo>
                  <a:pt x="5018682" y="0"/>
                </a:lnTo>
                <a:lnTo>
                  <a:pt x="5018682" y="8110680"/>
                </a:lnTo>
                <a:lnTo>
                  <a:pt x="0" y="8110680"/>
                </a:lnTo>
                <a:lnTo>
                  <a:pt x="0" y="0"/>
                </a:lnTo>
                <a:close/>
              </a:path>
            </a:pathLst>
          </a:custGeom>
          <a:blipFill>
            <a:blip r:embed="rId6"/>
            <a:stretch>
              <a:fillRect l="0" t="-5773" r="-130136" b="-1028"/>
            </a:stretch>
          </a:blipFill>
        </p:spPr>
      </p:sp>
      <p:sp>
        <p:nvSpPr>
          <p:cNvPr name="TextBox 10" id="10"/>
          <p:cNvSpPr txBox="true"/>
          <p:nvPr/>
        </p:nvSpPr>
        <p:spPr>
          <a:xfrm rot="0">
            <a:off x="3645084" y="363975"/>
            <a:ext cx="11019626"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MODULE 1 : CHLADNI PATTERNS</a:t>
            </a:r>
          </a:p>
        </p:txBody>
      </p:sp>
      <p:sp>
        <p:nvSpPr>
          <p:cNvPr name="TextBox 11" id="11"/>
          <p:cNvSpPr txBox="true"/>
          <p:nvPr/>
        </p:nvSpPr>
        <p:spPr>
          <a:xfrm rot="0">
            <a:off x="11814151" y="1873935"/>
            <a:ext cx="5795213" cy="1028700"/>
          </a:xfrm>
          <a:prstGeom prst="rect">
            <a:avLst/>
          </a:prstGeom>
        </p:spPr>
        <p:txBody>
          <a:bodyPr anchor="t" rtlCol="false" tIns="0" lIns="0" bIns="0" rIns="0">
            <a:spAutoFit/>
          </a:bodyPr>
          <a:lstStyle/>
          <a:p>
            <a:pPr algn="l">
              <a:lnSpc>
                <a:spcPts val="4199"/>
              </a:lnSpc>
              <a:spcBef>
                <a:spcPct val="0"/>
              </a:spcBef>
            </a:pPr>
            <a:r>
              <a:rPr lang="en-US" b="true" sz="2999">
                <a:solidFill>
                  <a:srgbClr val="FBF9F1"/>
                </a:solidFill>
                <a:latin typeface="Lato Bold"/>
                <a:ea typeface="Lato Bold"/>
                <a:cs typeface="Lato Bold"/>
                <a:sym typeface="Lato Bold"/>
              </a:rPr>
              <a:t>Idea : Table of grains positioned on a grid discretized as 100x100 </a:t>
            </a:r>
          </a:p>
        </p:txBody>
      </p:sp>
      <p:sp>
        <p:nvSpPr>
          <p:cNvPr name="TextBox 12" id="12"/>
          <p:cNvSpPr txBox="true"/>
          <p:nvPr/>
        </p:nvSpPr>
        <p:spPr>
          <a:xfrm rot="0">
            <a:off x="11814151" y="3278783"/>
            <a:ext cx="5795213" cy="1028700"/>
          </a:xfrm>
          <a:prstGeom prst="rect">
            <a:avLst/>
          </a:prstGeom>
        </p:spPr>
        <p:txBody>
          <a:bodyPr anchor="t" rtlCol="false" tIns="0" lIns="0" bIns="0" rIns="0">
            <a:spAutoFit/>
          </a:bodyPr>
          <a:lstStyle/>
          <a:p>
            <a:pPr algn="l">
              <a:lnSpc>
                <a:spcPts val="4199"/>
              </a:lnSpc>
              <a:spcBef>
                <a:spcPct val="0"/>
              </a:spcBef>
            </a:pPr>
            <a:r>
              <a:rPr lang="en-US" b="true" sz="2999">
                <a:solidFill>
                  <a:srgbClr val="FBF9F1"/>
                </a:solidFill>
                <a:latin typeface="Lato Bold"/>
                <a:ea typeface="Lato Bold"/>
                <a:cs typeface="Lato Bold"/>
                <a:sym typeface="Lato Bold"/>
              </a:rPr>
              <a:t>Calculate the mode according the following formula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14904439" y="-1647314"/>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2550517" y="7383651"/>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sp>
        <p:nvSpPr>
          <p:cNvPr name="Freeform 4" id="4"/>
          <p:cNvSpPr/>
          <p:nvPr/>
        </p:nvSpPr>
        <p:spPr>
          <a:xfrm flipH="false" flipV="false" rot="0">
            <a:off x="8385338" y="3761122"/>
            <a:ext cx="4151316" cy="1773117"/>
          </a:xfrm>
          <a:custGeom>
            <a:avLst/>
            <a:gdLst/>
            <a:ahLst/>
            <a:cxnLst/>
            <a:rect r="r" b="b" t="t" l="l"/>
            <a:pathLst>
              <a:path h="1773117" w="4151316">
                <a:moveTo>
                  <a:pt x="0" y="0"/>
                </a:moveTo>
                <a:lnTo>
                  <a:pt x="4151316" y="0"/>
                </a:lnTo>
                <a:lnTo>
                  <a:pt x="4151316" y="1773116"/>
                </a:lnTo>
                <a:lnTo>
                  <a:pt x="0" y="1773116"/>
                </a:lnTo>
                <a:lnTo>
                  <a:pt x="0" y="0"/>
                </a:lnTo>
                <a:close/>
              </a:path>
            </a:pathLst>
          </a:custGeom>
          <a:blipFill>
            <a:blip r:embed="rId4"/>
            <a:stretch>
              <a:fillRect l="-11685" t="-11352" r="-3333" b="-9224"/>
            </a:stretch>
          </a:blipFill>
        </p:spPr>
      </p:sp>
      <p:sp>
        <p:nvSpPr>
          <p:cNvPr name="Freeform 5" id="5"/>
          <p:cNvSpPr/>
          <p:nvPr/>
        </p:nvSpPr>
        <p:spPr>
          <a:xfrm flipH="false" flipV="false" rot="0">
            <a:off x="8385338" y="6064850"/>
            <a:ext cx="8302632" cy="1588776"/>
          </a:xfrm>
          <a:custGeom>
            <a:avLst/>
            <a:gdLst/>
            <a:ahLst/>
            <a:cxnLst/>
            <a:rect r="r" b="b" t="t" l="l"/>
            <a:pathLst>
              <a:path h="1588776" w="8302632">
                <a:moveTo>
                  <a:pt x="0" y="0"/>
                </a:moveTo>
                <a:lnTo>
                  <a:pt x="8302632" y="0"/>
                </a:lnTo>
                <a:lnTo>
                  <a:pt x="8302632" y="1588776"/>
                </a:lnTo>
                <a:lnTo>
                  <a:pt x="0" y="1588776"/>
                </a:lnTo>
                <a:lnTo>
                  <a:pt x="0" y="0"/>
                </a:lnTo>
                <a:close/>
              </a:path>
            </a:pathLst>
          </a:custGeom>
          <a:blipFill>
            <a:blip r:embed="rId5"/>
            <a:stretch>
              <a:fillRect l="-1478" t="0" r="-1478" b="-5994"/>
            </a:stretch>
          </a:blipFill>
        </p:spPr>
      </p:sp>
      <p:sp>
        <p:nvSpPr>
          <p:cNvPr name="Freeform 6" id="6"/>
          <p:cNvSpPr/>
          <p:nvPr/>
        </p:nvSpPr>
        <p:spPr>
          <a:xfrm flipH="false" flipV="false" rot="0">
            <a:off x="1679340" y="4398124"/>
            <a:ext cx="487258" cy="499112"/>
          </a:xfrm>
          <a:custGeom>
            <a:avLst/>
            <a:gdLst/>
            <a:ahLst/>
            <a:cxnLst/>
            <a:rect r="r" b="b" t="t" l="l"/>
            <a:pathLst>
              <a:path h="499112" w="487258">
                <a:moveTo>
                  <a:pt x="0" y="0"/>
                </a:moveTo>
                <a:lnTo>
                  <a:pt x="487258" y="0"/>
                </a:lnTo>
                <a:lnTo>
                  <a:pt x="487258" y="499112"/>
                </a:lnTo>
                <a:lnTo>
                  <a:pt x="0" y="499112"/>
                </a:lnTo>
                <a:lnTo>
                  <a:pt x="0" y="0"/>
                </a:lnTo>
                <a:close/>
              </a:path>
            </a:pathLst>
          </a:custGeom>
          <a:blipFill>
            <a:blip r:embed="rId6"/>
            <a:stretch>
              <a:fillRect l="0" t="0" r="0" b="0"/>
            </a:stretch>
          </a:blipFill>
        </p:spPr>
      </p:sp>
      <p:sp>
        <p:nvSpPr>
          <p:cNvPr name="Freeform 7" id="7"/>
          <p:cNvSpPr/>
          <p:nvPr/>
        </p:nvSpPr>
        <p:spPr>
          <a:xfrm flipH="false" flipV="false" rot="0">
            <a:off x="1679340" y="6609682"/>
            <a:ext cx="487258" cy="499112"/>
          </a:xfrm>
          <a:custGeom>
            <a:avLst/>
            <a:gdLst/>
            <a:ahLst/>
            <a:cxnLst/>
            <a:rect r="r" b="b" t="t" l="l"/>
            <a:pathLst>
              <a:path h="499112" w="487258">
                <a:moveTo>
                  <a:pt x="0" y="0"/>
                </a:moveTo>
                <a:lnTo>
                  <a:pt x="487258" y="0"/>
                </a:lnTo>
                <a:lnTo>
                  <a:pt x="487258" y="499112"/>
                </a:lnTo>
                <a:lnTo>
                  <a:pt x="0" y="499112"/>
                </a:lnTo>
                <a:lnTo>
                  <a:pt x="0" y="0"/>
                </a:lnTo>
                <a:close/>
              </a:path>
            </a:pathLst>
          </a:custGeom>
          <a:blipFill>
            <a:blip r:embed="rId6"/>
            <a:stretch>
              <a:fillRect l="0" t="0" r="0" b="0"/>
            </a:stretch>
          </a:blipFill>
        </p:spPr>
      </p:sp>
      <p:sp>
        <p:nvSpPr>
          <p:cNvPr name="Freeform 8" id="8"/>
          <p:cNvSpPr/>
          <p:nvPr/>
        </p:nvSpPr>
        <p:spPr>
          <a:xfrm flipH="false" flipV="false" rot="0">
            <a:off x="1679340" y="8799262"/>
            <a:ext cx="487258" cy="499112"/>
          </a:xfrm>
          <a:custGeom>
            <a:avLst/>
            <a:gdLst/>
            <a:ahLst/>
            <a:cxnLst/>
            <a:rect r="r" b="b" t="t" l="l"/>
            <a:pathLst>
              <a:path h="499112" w="487258">
                <a:moveTo>
                  <a:pt x="0" y="0"/>
                </a:moveTo>
                <a:lnTo>
                  <a:pt x="487258" y="0"/>
                </a:lnTo>
                <a:lnTo>
                  <a:pt x="487258" y="499112"/>
                </a:lnTo>
                <a:lnTo>
                  <a:pt x="0" y="499112"/>
                </a:lnTo>
                <a:lnTo>
                  <a:pt x="0" y="0"/>
                </a:lnTo>
                <a:close/>
              </a:path>
            </a:pathLst>
          </a:custGeom>
          <a:blipFill>
            <a:blip r:embed="rId6"/>
            <a:stretch>
              <a:fillRect l="0" t="0" r="0" b="0"/>
            </a:stretch>
          </a:blipFill>
        </p:spPr>
      </p:sp>
      <p:sp>
        <p:nvSpPr>
          <p:cNvPr name="Freeform 9" id="9"/>
          <p:cNvSpPr/>
          <p:nvPr/>
        </p:nvSpPr>
        <p:spPr>
          <a:xfrm flipH="false" flipV="false" rot="0">
            <a:off x="8385338" y="8184238"/>
            <a:ext cx="4151316" cy="1782908"/>
          </a:xfrm>
          <a:custGeom>
            <a:avLst/>
            <a:gdLst/>
            <a:ahLst/>
            <a:cxnLst/>
            <a:rect r="r" b="b" t="t" l="l"/>
            <a:pathLst>
              <a:path h="1782908" w="4151316">
                <a:moveTo>
                  <a:pt x="0" y="0"/>
                </a:moveTo>
                <a:lnTo>
                  <a:pt x="4151316" y="0"/>
                </a:lnTo>
                <a:lnTo>
                  <a:pt x="4151316" y="1782908"/>
                </a:lnTo>
                <a:lnTo>
                  <a:pt x="0" y="1782908"/>
                </a:lnTo>
                <a:lnTo>
                  <a:pt x="0" y="0"/>
                </a:lnTo>
                <a:close/>
              </a:path>
            </a:pathLst>
          </a:custGeom>
          <a:blipFill>
            <a:blip r:embed="rId7"/>
            <a:stretch>
              <a:fillRect l="-3729" t="-5343" r="-3729" b="-15163"/>
            </a:stretch>
          </a:blipFill>
        </p:spPr>
      </p:sp>
      <p:sp>
        <p:nvSpPr>
          <p:cNvPr name="TextBox 10" id="10"/>
          <p:cNvSpPr txBox="true"/>
          <p:nvPr/>
        </p:nvSpPr>
        <p:spPr>
          <a:xfrm rot="0">
            <a:off x="3645084" y="363975"/>
            <a:ext cx="11019626"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FEATURES FRAME TO FRAME</a:t>
            </a:r>
          </a:p>
        </p:txBody>
      </p:sp>
      <p:sp>
        <p:nvSpPr>
          <p:cNvPr name="TextBox 11" id="11"/>
          <p:cNvSpPr txBox="true"/>
          <p:nvPr/>
        </p:nvSpPr>
        <p:spPr>
          <a:xfrm rot="0">
            <a:off x="2347573" y="8496369"/>
            <a:ext cx="5683086" cy="1047749"/>
          </a:xfrm>
          <a:prstGeom prst="rect">
            <a:avLst/>
          </a:prstGeom>
        </p:spPr>
        <p:txBody>
          <a:bodyPr anchor="t" rtlCol="false" tIns="0" lIns="0" bIns="0" rIns="0">
            <a:spAutoFit/>
          </a:bodyPr>
          <a:lstStyle/>
          <a:p>
            <a:pPr algn="l">
              <a:lnSpc>
                <a:spcPts val="4200"/>
              </a:lnSpc>
            </a:pPr>
            <a:r>
              <a:rPr lang="en-US" sz="3000" b="true">
                <a:solidFill>
                  <a:srgbClr val="FBF9F1"/>
                </a:solidFill>
                <a:latin typeface="Open Sans Bold"/>
                <a:ea typeface="Open Sans Bold"/>
                <a:cs typeface="Open Sans Bold"/>
                <a:sym typeface="Open Sans Bold"/>
              </a:rPr>
              <a:t>Drop (energy focused on the low frequencies k’)</a:t>
            </a:r>
          </a:p>
        </p:txBody>
      </p:sp>
      <p:sp>
        <p:nvSpPr>
          <p:cNvPr name="TextBox 12" id="12"/>
          <p:cNvSpPr txBox="true"/>
          <p:nvPr/>
        </p:nvSpPr>
        <p:spPr>
          <a:xfrm rot="0">
            <a:off x="2347573" y="4340974"/>
            <a:ext cx="5683086" cy="514349"/>
          </a:xfrm>
          <a:prstGeom prst="rect">
            <a:avLst/>
          </a:prstGeom>
        </p:spPr>
        <p:txBody>
          <a:bodyPr anchor="t" rtlCol="false" tIns="0" lIns="0" bIns="0" rIns="0">
            <a:spAutoFit/>
          </a:bodyPr>
          <a:lstStyle/>
          <a:p>
            <a:pPr algn="l">
              <a:lnSpc>
                <a:spcPts val="4200"/>
              </a:lnSpc>
            </a:pPr>
            <a:r>
              <a:rPr lang="en-US" sz="3000" b="true">
                <a:solidFill>
                  <a:srgbClr val="FBF9F1"/>
                </a:solidFill>
                <a:latin typeface="Open Sans Bold"/>
                <a:ea typeface="Open Sans Bold"/>
                <a:cs typeface="Open Sans Bold"/>
                <a:sym typeface="Open Sans Bold"/>
              </a:rPr>
              <a:t>Energy</a:t>
            </a:r>
          </a:p>
        </p:txBody>
      </p:sp>
      <p:sp>
        <p:nvSpPr>
          <p:cNvPr name="TextBox 13" id="13"/>
          <p:cNvSpPr txBox="true"/>
          <p:nvPr/>
        </p:nvSpPr>
        <p:spPr>
          <a:xfrm rot="0">
            <a:off x="2347573" y="6573489"/>
            <a:ext cx="5683086" cy="514349"/>
          </a:xfrm>
          <a:prstGeom prst="rect">
            <a:avLst/>
          </a:prstGeom>
        </p:spPr>
        <p:txBody>
          <a:bodyPr anchor="t" rtlCol="false" tIns="0" lIns="0" bIns="0" rIns="0">
            <a:spAutoFit/>
          </a:bodyPr>
          <a:lstStyle/>
          <a:p>
            <a:pPr algn="l">
              <a:lnSpc>
                <a:spcPts val="4200"/>
              </a:lnSpc>
            </a:pPr>
            <a:r>
              <a:rPr lang="en-US" sz="3000" b="true">
                <a:solidFill>
                  <a:srgbClr val="FBF9F1"/>
                </a:solidFill>
                <a:latin typeface="Open Sans Bold"/>
                <a:ea typeface="Open Sans Bold"/>
                <a:cs typeface="Open Sans Bold"/>
                <a:sym typeface="Open Sans Bold"/>
              </a:rPr>
              <a:t>Entropy</a:t>
            </a:r>
          </a:p>
        </p:txBody>
      </p:sp>
      <p:sp>
        <p:nvSpPr>
          <p:cNvPr name="TextBox 14" id="14"/>
          <p:cNvSpPr txBox="true"/>
          <p:nvPr/>
        </p:nvSpPr>
        <p:spPr>
          <a:xfrm rot="0">
            <a:off x="1310159" y="1454328"/>
            <a:ext cx="14150360" cy="1899066"/>
          </a:xfrm>
          <a:prstGeom prst="rect">
            <a:avLst/>
          </a:prstGeom>
        </p:spPr>
        <p:txBody>
          <a:bodyPr anchor="t" rtlCol="false" tIns="0" lIns="0" bIns="0" rIns="0">
            <a:spAutoFit/>
          </a:bodyPr>
          <a:lstStyle/>
          <a:p>
            <a:pPr algn="just">
              <a:lnSpc>
                <a:spcPts val="5052"/>
              </a:lnSpc>
            </a:pPr>
            <a:r>
              <a:rPr lang="en-US" sz="3608">
                <a:solidFill>
                  <a:srgbClr val="FBF9F1"/>
                </a:solidFill>
                <a:latin typeface="Lato"/>
                <a:ea typeface="Lato"/>
                <a:cs typeface="Lato"/>
                <a:sym typeface="Lato"/>
              </a:rPr>
              <a:t>This function  extracts low level features of </a:t>
            </a:r>
          </a:p>
          <a:p>
            <a:pPr algn="just">
              <a:lnSpc>
                <a:spcPts val="5052"/>
              </a:lnSpc>
            </a:pPr>
            <a:r>
              <a:rPr lang="en-US" sz="3608">
                <a:solidFill>
                  <a:srgbClr val="FBF9F1"/>
                </a:solidFill>
                <a:latin typeface="Lato"/>
                <a:ea typeface="Lato"/>
                <a:cs typeface="Lato"/>
                <a:sym typeface="Lato"/>
              </a:rPr>
              <a:t>the music played by the DJ in real time. </a:t>
            </a:r>
          </a:p>
          <a:p>
            <a:pPr algn="just">
              <a:lnSpc>
                <a:spcPts val="5052"/>
              </a:lnSpc>
              <a:spcBef>
                <a:spcPct val="0"/>
              </a:spcBef>
            </a:pPr>
            <a:r>
              <a:rPr lang="en-US" sz="3608">
                <a:solidFill>
                  <a:srgbClr val="FBF9F1"/>
                </a:solidFill>
                <a:latin typeface="Lato"/>
                <a:ea typeface="Lato"/>
                <a:cs typeface="Lato"/>
                <a:sym typeface="Lato"/>
              </a:rPr>
              <a:t>These features are used as parameters to modify visuals.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4245046" y="-2040110"/>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674119" y="1993716"/>
            <a:ext cx="8716893" cy="6920718"/>
            <a:chOff x="0" y="0"/>
            <a:chExt cx="2295807" cy="1822740"/>
          </a:xfrm>
        </p:grpSpPr>
        <p:sp>
          <p:nvSpPr>
            <p:cNvPr name="Freeform 5" id="5"/>
            <p:cNvSpPr/>
            <p:nvPr/>
          </p:nvSpPr>
          <p:spPr>
            <a:xfrm flipH="false" flipV="false" rot="0">
              <a:off x="0" y="0"/>
              <a:ext cx="2295807" cy="1822740"/>
            </a:xfrm>
            <a:custGeom>
              <a:avLst/>
              <a:gdLst/>
              <a:ahLst/>
              <a:cxnLst/>
              <a:rect r="r" b="b" t="t" l="l"/>
              <a:pathLst>
                <a:path h="1822740" w="2295807">
                  <a:moveTo>
                    <a:pt x="17763" y="0"/>
                  </a:moveTo>
                  <a:lnTo>
                    <a:pt x="2278044" y="0"/>
                  </a:lnTo>
                  <a:cubicBezTo>
                    <a:pt x="2282755" y="0"/>
                    <a:pt x="2287273" y="1871"/>
                    <a:pt x="2290605" y="5203"/>
                  </a:cubicBezTo>
                  <a:cubicBezTo>
                    <a:pt x="2293936" y="8534"/>
                    <a:pt x="2295807" y="13052"/>
                    <a:pt x="2295807" y="17763"/>
                  </a:cubicBezTo>
                  <a:lnTo>
                    <a:pt x="2295807" y="1804977"/>
                  </a:lnTo>
                  <a:cubicBezTo>
                    <a:pt x="2295807" y="1814788"/>
                    <a:pt x="2287854" y="1822740"/>
                    <a:pt x="2278044" y="1822740"/>
                  </a:cubicBezTo>
                  <a:lnTo>
                    <a:pt x="17763" y="1822740"/>
                  </a:lnTo>
                  <a:cubicBezTo>
                    <a:pt x="7953" y="1822740"/>
                    <a:pt x="0" y="1814788"/>
                    <a:pt x="0" y="1804977"/>
                  </a:cubicBezTo>
                  <a:lnTo>
                    <a:pt x="0" y="17763"/>
                  </a:lnTo>
                  <a:cubicBezTo>
                    <a:pt x="0" y="7953"/>
                    <a:pt x="7953" y="0"/>
                    <a:pt x="17763"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2295807" cy="186084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0478215" y="1993716"/>
            <a:ext cx="7078106" cy="6299568"/>
          </a:xfrm>
          <a:custGeom>
            <a:avLst/>
            <a:gdLst/>
            <a:ahLst/>
            <a:cxnLst/>
            <a:rect r="r" b="b" t="t" l="l"/>
            <a:pathLst>
              <a:path h="6299568" w="7078106">
                <a:moveTo>
                  <a:pt x="0" y="0"/>
                </a:moveTo>
                <a:lnTo>
                  <a:pt x="7078106" y="0"/>
                </a:lnTo>
                <a:lnTo>
                  <a:pt x="7078106" y="6299568"/>
                </a:lnTo>
                <a:lnTo>
                  <a:pt x="0" y="6299568"/>
                </a:lnTo>
                <a:lnTo>
                  <a:pt x="0" y="0"/>
                </a:lnTo>
                <a:close/>
              </a:path>
            </a:pathLst>
          </a:custGeom>
          <a:blipFill>
            <a:blip r:embed="rId4"/>
            <a:stretch>
              <a:fillRect l="-20565" t="-799" r="0" b="-799"/>
            </a:stretch>
          </a:blipFill>
        </p:spPr>
      </p:sp>
      <p:sp>
        <p:nvSpPr>
          <p:cNvPr name="TextBox 8" id="8"/>
          <p:cNvSpPr txBox="true"/>
          <p:nvPr/>
        </p:nvSpPr>
        <p:spPr>
          <a:xfrm rot="0">
            <a:off x="4525413" y="36397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MODULE 2 : CIRCLE DANCING</a:t>
            </a:r>
          </a:p>
        </p:txBody>
      </p:sp>
      <p:sp>
        <p:nvSpPr>
          <p:cNvPr name="TextBox 9" id="9"/>
          <p:cNvSpPr txBox="true"/>
          <p:nvPr/>
        </p:nvSpPr>
        <p:spPr>
          <a:xfrm rot="0">
            <a:off x="974915" y="4004461"/>
            <a:ext cx="8115300" cy="469582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E5E1DA"/>
                </a:solidFill>
                <a:latin typeface="Lato"/>
                <a:ea typeface="Lato"/>
                <a:cs typeface="Lato"/>
                <a:sym typeface="Lato"/>
              </a:rPr>
              <a:t>Energy: controls the color and the  thickness of circles;</a:t>
            </a:r>
          </a:p>
          <a:p>
            <a:pPr algn="l" marL="647695" indent="-323848" lvl="1">
              <a:lnSpc>
                <a:spcPts val="4199"/>
              </a:lnSpc>
              <a:buFont typeface="Arial"/>
              <a:buChar char="•"/>
            </a:pPr>
            <a:r>
              <a:rPr lang="en-US" sz="2999">
                <a:solidFill>
                  <a:srgbClr val="E5E1DA"/>
                </a:solidFill>
                <a:latin typeface="Lato"/>
                <a:ea typeface="Lato"/>
                <a:cs typeface="Lato"/>
                <a:sym typeface="Lato"/>
              </a:rPr>
              <a:t>Entropy: controls the width and the height of circles;</a:t>
            </a:r>
          </a:p>
          <a:p>
            <a:pPr algn="l" marL="647695" indent="-323848" lvl="1">
              <a:lnSpc>
                <a:spcPts val="4199"/>
              </a:lnSpc>
              <a:buFont typeface="Arial"/>
              <a:buChar char="•"/>
            </a:pPr>
            <a:r>
              <a:rPr lang="en-US" sz="2999">
                <a:solidFill>
                  <a:srgbClr val="E5E1DA"/>
                </a:solidFill>
                <a:latin typeface="Lato"/>
                <a:ea typeface="Lato"/>
                <a:cs typeface="Lato"/>
                <a:sym typeface="Lato"/>
              </a:rPr>
              <a:t>Drop: once passed a setted threshold 5 circles are showed instead of 1 allowing to feel more intensively the energy of drops made by DJ</a:t>
            </a:r>
          </a:p>
          <a:p>
            <a:pPr algn="l">
              <a:lnSpc>
                <a:spcPts val="4199"/>
              </a:lnSpc>
            </a:pPr>
          </a:p>
        </p:txBody>
      </p:sp>
      <p:sp>
        <p:nvSpPr>
          <p:cNvPr name="TextBox 10" id="10"/>
          <p:cNvSpPr txBox="true"/>
          <p:nvPr/>
        </p:nvSpPr>
        <p:spPr>
          <a:xfrm rot="0">
            <a:off x="974915" y="2581873"/>
            <a:ext cx="8115300" cy="1552576"/>
          </a:xfrm>
          <a:prstGeom prst="rect">
            <a:avLst/>
          </a:prstGeom>
        </p:spPr>
        <p:txBody>
          <a:bodyPr anchor="t" rtlCol="false" tIns="0" lIns="0" bIns="0" rIns="0">
            <a:spAutoFit/>
          </a:bodyPr>
          <a:lstStyle/>
          <a:p>
            <a:pPr algn="just">
              <a:lnSpc>
                <a:spcPts val="4199"/>
              </a:lnSpc>
            </a:pPr>
            <a:r>
              <a:rPr lang="en-US" sz="2999">
                <a:solidFill>
                  <a:srgbClr val="E5E1DA"/>
                </a:solidFill>
                <a:latin typeface="Lato"/>
                <a:ea typeface="Lato"/>
                <a:cs typeface="Lato"/>
                <a:sym typeface="Lato"/>
              </a:rPr>
              <a:t>This module displays circles that reacts according to the features of the music played:</a:t>
            </a:r>
          </a:p>
          <a:p>
            <a:pPr algn="just">
              <a:lnSpc>
                <a:spcPts val="419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550652" y="6093626"/>
            <a:ext cx="8593348" cy="3324854"/>
            <a:chOff x="0" y="0"/>
            <a:chExt cx="2263269" cy="875682"/>
          </a:xfrm>
        </p:grpSpPr>
        <p:sp>
          <p:nvSpPr>
            <p:cNvPr name="Freeform 5" id="5"/>
            <p:cNvSpPr/>
            <p:nvPr/>
          </p:nvSpPr>
          <p:spPr>
            <a:xfrm flipH="false" flipV="false" rot="0">
              <a:off x="0" y="0"/>
              <a:ext cx="2263268" cy="875682"/>
            </a:xfrm>
            <a:custGeom>
              <a:avLst/>
              <a:gdLst/>
              <a:ahLst/>
              <a:cxnLst/>
              <a:rect r="r" b="b" t="t" l="l"/>
              <a:pathLst>
                <a:path h="875682" w="2263268">
                  <a:moveTo>
                    <a:pt x="18018" y="0"/>
                  </a:moveTo>
                  <a:lnTo>
                    <a:pt x="2245250" y="0"/>
                  </a:lnTo>
                  <a:cubicBezTo>
                    <a:pt x="2250029" y="0"/>
                    <a:pt x="2254612" y="1898"/>
                    <a:pt x="2257991" y="5277"/>
                  </a:cubicBezTo>
                  <a:cubicBezTo>
                    <a:pt x="2261370" y="8657"/>
                    <a:pt x="2263268" y="13240"/>
                    <a:pt x="2263268" y="18018"/>
                  </a:cubicBezTo>
                  <a:lnTo>
                    <a:pt x="2263268" y="857663"/>
                  </a:lnTo>
                  <a:cubicBezTo>
                    <a:pt x="2263268" y="867614"/>
                    <a:pt x="2255201" y="875682"/>
                    <a:pt x="2245250" y="875682"/>
                  </a:cubicBezTo>
                  <a:lnTo>
                    <a:pt x="18018" y="875682"/>
                  </a:lnTo>
                  <a:cubicBezTo>
                    <a:pt x="13240" y="875682"/>
                    <a:pt x="8657" y="873783"/>
                    <a:pt x="5277" y="870404"/>
                  </a:cubicBezTo>
                  <a:cubicBezTo>
                    <a:pt x="1898" y="867025"/>
                    <a:pt x="0" y="862442"/>
                    <a:pt x="0" y="857663"/>
                  </a:cubicBezTo>
                  <a:lnTo>
                    <a:pt x="0" y="18018"/>
                  </a:lnTo>
                  <a:cubicBezTo>
                    <a:pt x="0" y="8067"/>
                    <a:pt x="8067" y="0"/>
                    <a:pt x="1801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2263269" cy="913782"/>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1548485" y="3132575"/>
            <a:ext cx="6188862" cy="2961051"/>
            <a:chOff x="0" y="0"/>
            <a:chExt cx="1629988" cy="779865"/>
          </a:xfrm>
        </p:grpSpPr>
        <p:sp>
          <p:nvSpPr>
            <p:cNvPr name="Freeform 8" id="8"/>
            <p:cNvSpPr/>
            <p:nvPr/>
          </p:nvSpPr>
          <p:spPr>
            <a:xfrm flipH="false" flipV="false" rot="0">
              <a:off x="0" y="0"/>
              <a:ext cx="1629988" cy="779865"/>
            </a:xfrm>
            <a:custGeom>
              <a:avLst/>
              <a:gdLst/>
              <a:ahLst/>
              <a:cxnLst/>
              <a:rect r="r" b="b" t="t" l="l"/>
              <a:pathLst>
                <a:path h="779865" w="1629988">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9" id="9"/>
            <p:cNvSpPr txBox="true"/>
            <p:nvPr/>
          </p:nvSpPr>
          <p:spPr>
            <a:xfrm>
              <a:off x="0" y="-38100"/>
              <a:ext cx="1629988" cy="81796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550652" y="1679055"/>
            <a:ext cx="8593348" cy="3728903"/>
            <a:chOff x="0" y="0"/>
            <a:chExt cx="2263269" cy="982098"/>
          </a:xfrm>
        </p:grpSpPr>
        <p:sp>
          <p:nvSpPr>
            <p:cNvPr name="Freeform 11" id="11"/>
            <p:cNvSpPr/>
            <p:nvPr/>
          </p:nvSpPr>
          <p:spPr>
            <a:xfrm flipH="false" flipV="false" rot="0">
              <a:off x="0" y="0"/>
              <a:ext cx="2263268" cy="982098"/>
            </a:xfrm>
            <a:custGeom>
              <a:avLst/>
              <a:gdLst/>
              <a:ahLst/>
              <a:cxnLst/>
              <a:rect r="r" b="b" t="t" l="l"/>
              <a:pathLst>
                <a:path h="982098" w="2263268">
                  <a:moveTo>
                    <a:pt x="18018" y="0"/>
                  </a:moveTo>
                  <a:lnTo>
                    <a:pt x="2245250" y="0"/>
                  </a:lnTo>
                  <a:cubicBezTo>
                    <a:pt x="2250029" y="0"/>
                    <a:pt x="2254612" y="1898"/>
                    <a:pt x="2257991" y="5277"/>
                  </a:cubicBezTo>
                  <a:cubicBezTo>
                    <a:pt x="2261370" y="8657"/>
                    <a:pt x="2263268" y="13240"/>
                    <a:pt x="2263268" y="18018"/>
                  </a:cubicBezTo>
                  <a:lnTo>
                    <a:pt x="2263268" y="964080"/>
                  </a:lnTo>
                  <a:cubicBezTo>
                    <a:pt x="2263268" y="974031"/>
                    <a:pt x="2255201" y="982098"/>
                    <a:pt x="2245250" y="982098"/>
                  </a:cubicBezTo>
                  <a:lnTo>
                    <a:pt x="18018" y="982098"/>
                  </a:lnTo>
                  <a:cubicBezTo>
                    <a:pt x="8067" y="982098"/>
                    <a:pt x="0" y="974031"/>
                    <a:pt x="0" y="964080"/>
                  </a:cubicBezTo>
                  <a:lnTo>
                    <a:pt x="0" y="18018"/>
                  </a:lnTo>
                  <a:cubicBezTo>
                    <a:pt x="0" y="8067"/>
                    <a:pt x="8067" y="0"/>
                    <a:pt x="18018" y="0"/>
                  </a:cubicBezTo>
                  <a:close/>
                </a:path>
              </a:pathLst>
            </a:custGeom>
            <a:solidFill>
              <a:srgbClr val="000000"/>
            </a:solidFill>
            <a:ln w="38100" cap="sq">
              <a:solidFill>
                <a:srgbClr val="FBF9F1"/>
              </a:solidFill>
              <a:prstDash val="solid"/>
              <a:miter/>
            </a:ln>
          </p:spPr>
        </p:sp>
        <p:sp>
          <p:nvSpPr>
            <p:cNvPr name="TextBox 12" id="12"/>
            <p:cNvSpPr txBox="true"/>
            <p:nvPr/>
          </p:nvSpPr>
          <p:spPr>
            <a:xfrm>
              <a:off x="0" y="-38100"/>
              <a:ext cx="2263269" cy="1020198"/>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0438287" y="1446259"/>
            <a:ext cx="7299061" cy="7468175"/>
          </a:xfrm>
          <a:custGeom>
            <a:avLst/>
            <a:gdLst/>
            <a:ahLst/>
            <a:cxnLst/>
            <a:rect r="r" b="b" t="t" l="l"/>
            <a:pathLst>
              <a:path h="7468175" w="7299061">
                <a:moveTo>
                  <a:pt x="0" y="0"/>
                </a:moveTo>
                <a:lnTo>
                  <a:pt x="7299061" y="0"/>
                </a:lnTo>
                <a:lnTo>
                  <a:pt x="7299061" y="7468175"/>
                </a:lnTo>
                <a:lnTo>
                  <a:pt x="0" y="7468175"/>
                </a:lnTo>
                <a:lnTo>
                  <a:pt x="0" y="0"/>
                </a:lnTo>
                <a:close/>
              </a:path>
            </a:pathLst>
          </a:custGeom>
          <a:blipFill>
            <a:blip r:embed="rId4"/>
            <a:stretch>
              <a:fillRect l="-54682" t="0" r="0" b="-13385"/>
            </a:stretch>
          </a:blipFill>
        </p:spPr>
      </p:sp>
      <p:sp>
        <p:nvSpPr>
          <p:cNvPr name="TextBox 14" id="14"/>
          <p:cNvSpPr txBox="true"/>
          <p:nvPr/>
        </p:nvSpPr>
        <p:spPr>
          <a:xfrm rot="0">
            <a:off x="4525413" y="36397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MODULE 3 : FRACTAL ART</a:t>
            </a:r>
          </a:p>
        </p:txBody>
      </p:sp>
      <p:sp>
        <p:nvSpPr>
          <p:cNvPr name="TextBox 15" id="15"/>
          <p:cNvSpPr txBox="true"/>
          <p:nvPr/>
        </p:nvSpPr>
        <p:spPr>
          <a:xfrm rot="0">
            <a:off x="870818" y="2174724"/>
            <a:ext cx="7953016" cy="2800304"/>
          </a:xfrm>
          <a:prstGeom prst="rect">
            <a:avLst/>
          </a:prstGeom>
        </p:spPr>
        <p:txBody>
          <a:bodyPr anchor="t" rtlCol="false" tIns="0" lIns="0" bIns="0" rIns="0">
            <a:spAutoFit/>
          </a:bodyPr>
          <a:lstStyle/>
          <a:p>
            <a:pPr algn="l">
              <a:lnSpc>
                <a:spcPts val="4497"/>
              </a:lnSpc>
            </a:pPr>
            <a:r>
              <a:rPr lang="en-US" sz="3212" b="true">
                <a:solidFill>
                  <a:srgbClr val="FBF9F1"/>
                </a:solidFill>
                <a:latin typeface="Lato Bold"/>
                <a:ea typeface="Lato Bold"/>
                <a:cs typeface="Lato Bold"/>
                <a:sym typeface="Lato Bold"/>
              </a:rPr>
              <a:t>Using Features values we calculated :</a:t>
            </a:r>
          </a:p>
          <a:p>
            <a:pPr algn="l" marL="693609" indent="-346804" lvl="1">
              <a:lnSpc>
                <a:spcPts val="4497"/>
              </a:lnSpc>
              <a:buFont typeface="Arial"/>
              <a:buChar char="•"/>
            </a:pPr>
            <a:r>
              <a:rPr lang="en-US" b="true" sz="3212">
                <a:solidFill>
                  <a:srgbClr val="FBF9F1"/>
                </a:solidFill>
                <a:latin typeface="Lato Bold"/>
                <a:ea typeface="Lato Bold"/>
                <a:cs typeface="Lato Bold"/>
                <a:sym typeface="Lato Bold"/>
              </a:rPr>
              <a:t>Energy</a:t>
            </a:r>
          </a:p>
          <a:p>
            <a:pPr algn="l" marL="693609" indent="-346804" lvl="1">
              <a:lnSpc>
                <a:spcPts val="4497"/>
              </a:lnSpc>
              <a:buFont typeface="Arial"/>
              <a:buChar char="•"/>
            </a:pPr>
            <a:r>
              <a:rPr lang="en-US" b="true" sz="3212">
                <a:solidFill>
                  <a:srgbClr val="FBF9F1"/>
                </a:solidFill>
                <a:latin typeface="Lato Bold"/>
                <a:ea typeface="Lato Bold"/>
                <a:cs typeface="Lato Bold"/>
                <a:sym typeface="Lato Bold"/>
              </a:rPr>
              <a:t>Drop</a:t>
            </a:r>
          </a:p>
          <a:p>
            <a:pPr algn="l" marL="693609" indent="-346804" lvl="1">
              <a:lnSpc>
                <a:spcPts val="4497"/>
              </a:lnSpc>
              <a:buFont typeface="Arial"/>
              <a:buChar char="•"/>
            </a:pPr>
            <a:r>
              <a:rPr lang="en-US" b="true" sz="3212">
                <a:solidFill>
                  <a:srgbClr val="FBF9F1"/>
                </a:solidFill>
                <a:latin typeface="Lato Bold"/>
                <a:ea typeface="Lato Bold"/>
                <a:cs typeface="Lato Bold"/>
                <a:sym typeface="Lato Bold"/>
              </a:rPr>
              <a:t>Entropy</a:t>
            </a:r>
          </a:p>
          <a:p>
            <a:pPr algn="l">
              <a:lnSpc>
                <a:spcPts val="4497"/>
              </a:lnSpc>
            </a:pPr>
            <a:r>
              <a:rPr lang="en-US" sz="3212" b="true">
                <a:solidFill>
                  <a:srgbClr val="FBF9F1"/>
                </a:solidFill>
                <a:latin typeface="Lato Bold"/>
                <a:ea typeface="Lato Bold"/>
                <a:cs typeface="Lato Bold"/>
                <a:sym typeface="Lato Bold"/>
              </a:rPr>
              <a:t>Send with OSC message to TouchDesigner</a:t>
            </a:r>
          </a:p>
        </p:txBody>
      </p:sp>
      <p:sp>
        <p:nvSpPr>
          <p:cNvPr name="TextBox 16" id="16"/>
          <p:cNvSpPr txBox="true"/>
          <p:nvPr/>
        </p:nvSpPr>
        <p:spPr>
          <a:xfrm rot="0">
            <a:off x="870818" y="6231807"/>
            <a:ext cx="7953016" cy="2888045"/>
          </a:xfrm>
          <a:prstGeom prst="rect">
            <a:avLst/>
          </a:prstGeom>
        </p:spPr>
        <p:txBody>
          <a:bodyPr anchor="t" rtlCol="false" tIns="0" lIns="0" bIns="0" rIns="0">
            <a:spAutoFit/>
          </a:bodyPr>
          <a:lstStyle/>
          <a:p>
            <a:pPr algn="just">
              <a:lnSpc>
                <a:spcPts val="4616"/>
              </a:lnSpc>
            </a:pPr>
            <a:r>
              <a:rPr lang="en-US" sz="3297" b="true">
                <a:solidFill>
                  <a:srgbClr val="FBF9F1"/>
                </a:solidFill>
                <a:latin typeface="Open Sans Bold"/>
                <a:ea typeface="Open Sans Bold"/>
                <a:cs typeface="Open Sans Bold"/>
                <a:sym typeface="Open Sans Bold"/>
              </a:rPr>
              <a:t>Using different modules in TouchDesigner (CHOPs, TOPs, COMP etc) we can succed and arrive to a virtual art reacting to the music played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DAGc7moD-lE</dc:identifier>
  <dcterms:modified xsi:type="dcterms:W3CDTF">2011-08-01T06:04:30Z</dcterms:modified>
  <cp:revision>1</cp:revision>
  <dc:title>Black Elegant and Modern Startup Pitch Deck Presentation</dc:title>
</cp:coreProperties>
</file>

<file path=docProps/thumbnail.jpeg>
</file>